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74" r:id="rId5"/>
  </p:sldMasterIdLst>
  <p:notesMasterIdLst>
    <p:notesMasterId r:id="rId31"/>
  </p:notesMasterIdLst>
  <p:handoutMasterIdLst>
    <p:handoutMasterId r:id="rId32"/>
  </p:handoutMasterIdLst>
  <p:sldIdLst>
    <p:sldId id="256" r:id="rId6"/>
    <p:sldId id="290" r:id="rId7"/>
    <p:sldId id="303" r:id="rId8"/>
    <p:sldId id="258" r:id="rId9"/>
    <p:sldId id="310" r:id="rId10"/>
    <p:sldId id="302" r:id="rId11"/>
    <p:sldId id="276" r:id="rId12"/>
    <p:sldId id="311" r:id="rId13"/>
    <p:sldId id="257" r:id="rId14"/>
    <p:sldId id="261" r:id="rId15"/>
    <p:sldId id="262" r:id="rId16"/>
    <p:sldId id="263" r:id="rId17"/>
    <p:sldId id="265" r:id="rId18"/>
    <p:sldId id="269" r:id="rId19"/>
    <p:sldId id="277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296" r:id="rId29"/>
    <p:sldId id="32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3A8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5646" autoAdjust="0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/>
    </p:cSldViewPr>
  </p:slideViewPr>
  <p:outlineViewPr>
    <p:cViewPr>
      <p:scale>
        <a:sx n="33" d="100"/>
        <a:sy n="33" d="100"/>
      </p:scale>
      <p:origin x="0" y="-5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commentAuthors" Target="commentAuthor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EEBA3-5F0F-499E-9761-441EA26D61FC}" type="doc">
      <dgm:prSet loTypeId="urn:microsoft.com/office/officeart/2005/8/layout/hLis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CB07A5C-20D6-40CA-B65F-5626E1B198A0}">
      <dgm:prSet phldrT="[Text]"/>
      <dgm:spPr/>
      <dgm:t>
        <a:bodyPr/>
        <a:lstStyle/>
        <a:p>
          <a:r>
            <a:rPr lang="en-US" dirty="0"/>
            <a:t>An initiative to build neighborhood team and increase social connectedness to expand NLBC</a:t>
          </a:r>
        </a:p>
      </dgm:t>
    </dgm:pt>
    <dgm:pt modelId="{0469511C-25C1-4820-A0F9-D8366FC3E614}" type="parTrans" cxnId="{91F87C7A-11A0-47C7-9CF5-BA5D1F1D44EE}">
      <dgm:prSet/>
      <dgm:spPr/>
      <dgm:t>
        <a:bodyPr/>
        <a:lstStyle/>
        <a:p>
          <a:endParaRPr lang="en-US"/>
        </a:p>
      </dgm:t>
    </dgm:pt>
    <dgm:pt modelId="{198E86E8-5BE6-4FA7-B438-94D3C3C38FCD}" type="sibTrans" cxnId="{91F87C7A-11A0-47C7-9CF5-BA5D1F1D44EE}">
      <dgm:prSet/>
      <dgm:spPr/>
      <dgm:t>
        <a:bodyPr/>
        <a:lstStyle/>
        <a:p>
          <a:endParaRPr lang="en-US"/>
        </a:p>
      </dgm:t>
    </dgm:pt>
    <dgm:pt modelId="{628D273A-3E60-45ED-8EFF-74445EFB4BE6}">
      <dgm:prSet phldrT="[Text]" phldr="0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>
              <a:solidFill>
                <a:schemeClr val="accent1">
                  <a:lumMod val="20000"/>
                  <a:lumOff val="80000"/>
                </a:schemeClr>
              </a:solidFill>
            </a:rPr>
            <a:t>Landscape Analysis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accent1">
                  <a:lumMod val="20000"/>
                  <a:lumOff val="80000"/>
                </a:schemeClr>
              </a:solidFill>
            </a:rPr>
            <a:t>    Community    Meeting Kick Off – Dec. 2023</a:t>
          </a:r>
        </a:p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2000" b="1" dirty="0">
            <a:solidFill>
              <a:schemeClr val="accent1">
                <a:lumMod val="20000"/>
                <a:lumOff val="80000"/>
              </a:schemeClr>
            </a:solidFill>
          </a:endParaRPr>
        </a:p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sz="2000" b="1" dirty="0">
              <a:solidFill>
                <a:schemeClr val="accent1">
                  <a:lumMod val="20000"/>
                  <a:lumOff val="80000"/>
                </a:schemeClr>
              </a:solidFill>
            </a:rPr>
            <a:t>Completed Aug. 2024</a:t>
          </a:r>
        </a:p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sz="2000" b="1" dirty="0">
              <a:solidFill>
                <a:schemeClr val="accent1">
                  <a:lumMod val="20000"/>
                  <a:lumOff val="80000"/>
                </a:schemeClr>
              </a:solidFill>
            </a:rPr>
            <a:t>Re-engaged project June 2025</a:t>
          </a:r>
        </a:p>
      </dgm:t>
    </dgm:pt>
    <dgm:pt modelId="{961BFE8B-63E7-4579-9BD5-7FBD686E53B8}" type="parTrans" cxnId="{AC646897-C74F-4D2C-A72A-940953A68D8B}">
      <dgm:prSet/>
      <dgm:spPr/>
      <dgm:t>
        <a:bodyPr/>
        <a:lstStyle/>
        <a:p>
          <a:endParaRPr lang="en-US"/>
        </a:p>
      </dgm:t>
    </dgm:pt>
    <dgm:pt modelId="{5416C665-3499-4753-9F3C-AEA00F7941C2}" type="sibTrans" cxnId="{AC646897-C74F-4D2C-A72A-940953A68D8B}">
      <dgm:prSet/>
      <dgm:spPr/>
      <dgm:t>
        <a:bodyPr/>
        <a:lstStyle/>
        <a:p>
          <a:endParaRPr lang="en-US"/>
        </a:p>
      </dgm:t>
    </dgm:pt>
    <dgm:pt modelId="{E55B41EB-CCA4-4B67-87DE-DC198E170DC0}">
      <dgm:prSet phldrT="[Text]" phldr="0" custT="1"/>
      <dgm:spPr/>
      <dgm:t>
        <a:bodyPr anchor="t"/>
        <a:lstStyle/>
        <a:p>
          <a:pPr algn="l"/>
          <a:r>
            <a:rPr lang="en-US" sz="2400" b="1" dirty="0">
              <a:solidFill>
                <a:schemeClr val="accent2"/>
              </a:solidFill>
            </a:rPr>
            <a:t>Community Projects</a:t>
          </a:r>
          <a:endParaRPr lang="en-US" sz="2400" dirty="0"/>
        </a:p>
        <a:p>
          <a:pPr algn="l"/>
          <a:r>
            <a:rPr lang="en-US" sz="2400" dirty="0"/>
            <a:t>Mini-grants for cohort neighborhood projects</a:t>
          </a:r>
        </a:p>
        <a:p>
          <a:pPr algn="l"/>
          <a:r>
            <a:rPr lang="en-US" sz="1600" dirty="0"/>
            <a:t>(Dec. 2025- March. 2026)</a:t>
          </a:r>
        </a:p>
      </dgm:t>
    </dgm:pt>
    <dgm:pt modelId="{59A06B9E-87B6-40B4-93FA-ED3B7AFAAD23}" type="parTrans" cxnId="{265800B3-9DB2-4CBF-AF69-0E30E9359F4A}">
      <dgm:prSet/>
      <dgm:spPr/>
      <dgm:t>
        <a:bodyPr/>
        <a:lstStyle/>
        <a:p>
          <a:endParaRPr lang="en-US"/>
        </a:p>
      </dgm:t>
    </dgm:pt>
    <dgm:pt modelId="{1243E6B1-F3D9-42A6-81F0-5D03D3B40986}" type="sibTrans" cxnId="{265800B3-9DB2-4CBF-AF69-0E30E9359F4A}">
      <dgm:prSet/>
      <dgm:spPr/>
      <dgm:t>
        <a:bodyPr/>
        <a:lstStyle/>
        <a:p>
          <a:endParaRPr lang="en-US"/>
        </a:p>
      </dgm:t>
    </dgm:pt>
    <dgm:pt modelId="{9D71B0C3-5E9A-4ACF-AD41-C99C5043A14A}">
      <dgm:prSet phldrT="[Text]" phldr="0" custT="1"/>
      <dgm:spPr/>
      <dgm:t>
        <a:bodyPr anchor="t"/>
        <a:lstStyle/>
        <a:p>
          <a:pPr marL="0"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b="1" dirty="0">
              <a:solidFill>
                <a:schemeClr val="accent2"/>
              </a:solidFill>
            </a:rPr>
            <a:t>NLBC Convening</a:t>
          </a:r>
        </a:p>
        <a:p>
          <a:pPr marL="0"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dirty="0"/>
            <a:t>Showcase projects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/>
            <a:t>Uplift North LB priorities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24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/>
            <a:t>(March 2026)</a:t>
          </a:r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dirty="0"/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dirty="0"/>
        </a:p>
      </dgm:t>
    </dgm:pt>
    <dgm:pt modelId="{434CDE10-CFE4-4E4B-80DE-F54C28065F07}" type="parTrans" cxnId="{780A21A5-F577-4BEF-9079-62D037B6ACF6}">
      <dgm:prSet/>
      <dgm:spPr/>
      <dgm:t>
        <a:bodyPr/>
        <a:lstStyle/>
        <a:p>
          <a:endParaRPr lang="en-US"/>
        </a:p>
      </dgm:t>
    </dgm:pt>
    <dgm:pt modelId="{977F35AF-6D10-4ABF-A28F-1756196AA328}" type="sibTrans" cxnId="{780A21A5-F577-4BEF-9079-62D037B6ACF6}">
      <dgm:prSet/>
      <dgm:spPr/>
      <dgm:t>
        <a:bodyPr/>
        <a:lstStyle/>
        <a:p>
          <a:endParaRPr lang="en-US"/>
        </a:p>
      </dgm:t>
    </dgm:pt>
    <dgm:pt modelId="{AED87185-44C1-49DC-94DA-1531260C2B71}">
      <dgm:prSet phldrT="[Text]" phldr="0" custT="1"/>
      <dgm:spPr/>
      <dgm:t>
        <a:bodyPr/>
        <a:lstStyle/>
        <a:p>
          <a:pPr algn="l"/>
          <a:r>
            <a:rPr lang="en-US" sz="2400" b="1" dirty="0">
              <a:solidFill>
                <a:schemeClr val="accent2"/>
              </a:solidFill>
            </a:rPr>
            <a:t>NLBC Cohort Trainings</a:t>
          </a:r>
        </a:p>
        <a:p>
          <a:pPr algn="ctr"/>
          <a:r>
            <a:rPr lang="en-US" sz="2400" dirty="0"/>
            <a:t>25 residents</a:t>
          </a:r>
        </a:p>
        <a:p>
          <a:pPr algn="ctr"/>
          <a:r>
            <a:rPr lang="en-US" sz="2400" dirty="0"/>
            <a:t>3-classes</a:t>
          </a:r>
        </a:p>
        <a:p>
          <a:pPr algn="ctr"/>
          <a:r>
            <a:rPr lang="en-US" sz="2400" dirty="0"/>
            <a:t>Stipend @ end of trainings</a:t>
          </a:r>
        </a:p>
        <a:p>
          <a:pPr algn="ctr"/>
          <a:r>
            <a:rPr lang="en-US" sz="1800" dirty="0"/>
            <a:t>(Nov. – Feb. 2025)</a:t>
          </a:r>
        </a:p>
      </dgm:t>
    </dgm:pt>
    <dgm:pt modelId="{4ED04637-B958-4E7D-B969-9918FFCB3B64}" type="parTrans" cxnId="{26121F02-E3BC-4E6C-BA30-32962DC43D03}">
      <dgm:prSet/>
      <dgm:spPr/>
      <dgm:t>
        <a:bodyPr/>
        <a:lstStyle/>
        <a:p>
          <a:endParaRPr lang="en-US"/>
        </a:p>
      </dgm:t>
    </dgm:pt>
    <dgm:pt modelId="{1F9D6595-CB38-45F9-AD26-11DBBFB8279B}" type="sibTrans" cxnId="{26121F02-E3BC-4E6C-BA30-32962DC43D03}">
      <dgm:prSet/>
      <dgm:spPr/>
      <dgm:t>
        <a:bodyPr/>
        <a:lstStyle/>
        <a:p>
          <a:endParaRPr lang="en-US"/>
        </a:p>
      </dgm:t>
    </dgm:pt>
    <dgm:pt modelId="{80FC1909-94D1-45FA-A747-65663F329347}">
      <dgm:prSet phldrT="[Text]" phldr="0" custT="1"/>
      <dgm:spPr/>
      <dgm:t>
        <a:bodyPr/>
        <a:lstStyle/>
        <a:p>
          <a:pPr marL="228600" lvl="1" indent="0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2400" b="1" dirty="0"/>
        </a:p>
      </dgm:t>
    </dgm:pt>
    <dgm:pt modelId="{95D1EEA8-DC01-406A-BA5D-CB2169335257}" type="parTrans" cxnId="{178D1BAE-9D14-488B-A923-4169B6779428}">
      <dgm:prSet/>
      <dgm:spPr/>
      <dgm:t>
        <a:bodyPr/>
        <a:lstStyle/>
        <a:p>
          <a:endParaRPr lang="en-US"/>
        </a:p>
      </dgm:t>
    </dgm:pt>
    <dgm:pt modelId="{6E127B44-82C1-42F9-8A05-D7AC3ABBA14B}" type="sibTrans" cxnId="{178D1BAE-9D14-488B-A923-4169B6779428}">
      <dgm:prSet/>
      <dgm:spPr/>
      <dgm:t>
        <a:bodyPr/>
        <a:lstStyle/>
        <a:p>
          <a:endParaRPr lang="en-US"/>
        </a:p>
      </dgm:t>
    </dgm:pt>
    <dgm:pt modelId="{B090DAD7-5C84-4310-BF44-2C3791CA4070}" type="pres">
      <dgm:prSet presAssocID="{B8FEEBA3-5F0F-499E-9761-441EA26D61F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7EC4F4-F236-407B-89AB-6BFD349746F6}" type="pres">
      <dgm:prSet presAssocID="{ECB07A5C-20D6-40CA-B65F-5626E1B198A0}" presName="roof" presStyleLbl="dkBgShp" presStyleIdx="0" presStyleCnt="2" custLinFactNeighborY="-12125"/>
      <dgm:spPr/>
      <dgm:t>
        <a:bodyPr/>
        <a:lstStyle/>
        <a:p>
          <a:endParaRPr lang="en-US"/>
        </a:p>
      </dgm:t>
    </dgm:pt>
    <dgm:pt modelId="{5B1D75CC-0637-49E8-987C-7DB6AD402994}" type="pres">
      <dgm:prSet presAssocID="{ECB07A5C-20D6-40CA-B65F-5626E1B198A0}" presName="pillars" presStyleCnt="0"/>
      <dgm:spPr/>
    </dgm:pt>
    <dgm:pt modelId="{9D660040-134A-4B5F-80EF-D0F6BF499141}" type="pres">
      <dgm:prSet presAssocID="{ECB07A5C-20D6-40CA-B65F-5626E1B198A0}" presName="pillar1" presStyleLbl="node1" presStyleIdx="0" presStyleCnt="4" custLinFactNeighborX="1068" custLinFactNeighborY="8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EBD6B1-55FB-43BC-A831-C3096AF8610A}" type="pres">
      <dgm:prSet presAssocID="{AED87185-44C1-49DC-94DA-1531260C2B71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587955-67C2-405E-917B-46B03C474206}" type="pres">
      <dgm:prSet presAssocID="{E55B41EB-CCA4-4B67-87DE-DC198E170DC0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126FAD-6052-45BD-807B-E04C4161A520}" type="pres">
      <dgm:prSet presAssocID="{9D71B0C3-5E9A-4ACF-AD41-C99C5043A14A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483F5A-BD71-44C5-806E-341E92787504}" type="pres">
      <dgm:prSet presAssocID="{ECB07A5C-20D6-40CA-B65F-5626E1B198A0}" presName="base" presStyleLbl="dkBgShp" presStyleIdx="1" presStyleCnt="2"/>
      <dgm:spPr/>
    </dgm:pt>
  </dgm:ptLst>
  <dgm:cxnLst>
    <dgm:cxn modelId="{6AF13C65-B8F6-4F07-BB30-818839DBBEBA}" type="presOf" srcId="{9D71B0C3-5E9A-4ACF-AD41-C99C5043A14A}" destId="{EB126FAD-6052-45BD-807B-E04C4161A520}" srcOrd="0" destOrd="0" presId="urn:microsoft.com/office/officeart/2005/8/layout/hList3"/>
    <dgm:cxn modelId="{BF1AE9EB-58B2-4EEE-802F-5114D3557CB1}" type="presOf" srcId="{ECB07A5C-20D6-40CA-B65F-5626E1B198A0}" destId="{A37EC4F4-F236-407B-89AB-6BFD349746F6}" srcOrd="0" destOrd="0" presId="urn:microsoft.com/office/officeart/2005/8/layout/hList3"/>
    <dgm:cxn modelId="{AC646897-C74F-4D2C-A72A-940953A68D8B}" srcId="{ECB07A5C-20D6-40CA-B65F-5626E1B198A0}" destId="{628D273A-3E60-45ED-8EFF-74445EFB4BE6}" srcOrd="0" destOrd="0" parTransId="{961BFE8B-63E7-4579-9BD5-7FBD686E53B8}" sibTransId="{5416C665-3499-4753-9F3C-AEA00F7941C2}"/>
    <dgm:cxn modelId="{D1BCB05E-0771-46D5-A6BA-DB29336BB0B2}" type="presOf" srcId="{B8FEEBA3-5F0F-499E-9761-441EA26D61FC}" destId="{B090DAD7-5C84-4310-BF44-2C3791CA4070}" srcOrd="0" destOrd="0" presId="urn:microsoft.com/office/officeart/2005/8/layout/hList3"/>
    <dgm:cxn modelId="{265800B3-9DB2-4CBF-AF69-0E30E9359F4A}" srcId="{ECB07A5C-20D6-40CA-B65F-5626E1B198A0}" destId="{E55B41EB-CCA4-4B67-87DE-DC198E170DC0}" srcOrd="2" destOrd="0" parTransId="{59A06B9E-87B6-40B4-93FA-ED3B7AFAAD23}" sibTransId="{1243E6B1-F3D9-42A6-81F0-5D03D3B40986}"/>
    <dgm:cxn modelId="{780A21A5-F577-4BEF-9079-62D037B6ACF6}" srcId="{ECB07A5C-20D6-40CA-B65F-5626E1B198A0}" destId="{9D71B0C3-5E9A-4ACF-AD41-C99C5043A14A}" srcOrd="3" destOrd="0" parTransId="{434CDE10-CFE4-4E4B-80DE-F54C28065F07}" sibTransId="{977F35AF-6D10-4ABF-A28F-1756196AA328}"/>
    <dgm:cxn modelId="{87A316DC-6883-4232-88C8-41585DB9FD92}" type="presOf" srcId="{AED87185-44C1-49DC-94DA-1531260C2B71}" destId="{DFEBD6B1-55FB-43BC-A831-C3096AF8610A}" srcOrd="0" destOrd="0" presId="urn:microsoft.com/office/officeart/2005/8/layout/hList3"/>
    <dgm:cxn modelId="{26121F02-E3BC-4E6C-BA30-32962DC43D03}" srcId="{ECB07A5C-20D6-40CA-B65F-5626E1B198A0}" destId="{AED87185-44C1-49DC-94DA-1531260C2B71}" srcOrd="1" destOrd="0" parTransId="{4ED04637-B958-4E7D-B969-9918FFCB3B64}" sibTransId="{1F9D6595-CB38-45F9-AD26-11DBBFB8279B}"/>
    <dgm:cxn modelId="{DC187C83-169A-422F-AC40-99B738165816}" type="presOf" srcId="{80FC1909-94D1-45FA-A747-65663F329347}" destId="{9D660040-134A-4B5F-80EF-D0F6BF499141}" srcOrd="0" destOrd="1" presId="urn:microsoft.com/office/officeart/2005/8/layout/hList3"/>
    <dgm:cxn modelId="{47A32F40-9F6E-4CA7-B481-C4E528C9BB9F}" type="presOf" srcId="{E55B41EB-CCA4-4B67-87DE-DC198E170DC0}" destId="{1A587955-67C2-405E-917B-46B03C474206}" srcOrd="0" destOrd="0" presId="urn:microsoft.com/office/officeart/2005/8/layout/hList3"/>
    <dgm:cxn modelId="{0F8A34B6-0049-4D81-9EC7-E24CCA6E92DF}" type="presOf" srcId="{628D273A-3E60-45ED-8EFF-74445EFB4BE6}" destId="{9D660040-134A-4B5F-80EF-D0F6BF499141}" srcOrd="0" destOrd="0" presId="urn:microsoft.com/office/officeart/2005/8/layout/hList3"/>
    <dgm:cxn modelId="{91F87C7A-11A0-47C7-9CF5-BA5D1F1D44EE}" srcId="{B8FEEBA3-5F0F-499E-9761-441EA26D61FC}" destId="{ECB07A5C-20D6-40CA-B65F-5626E1B198A0}" srcOrd="0" destOrd="0" parTransId="{0469511C-25C1-4820-A0F9-D8366FC3E614}" sibTransId="{198E86E8-5BE6-4FA7-B438-94D3C3C38FCD}"/>
    <dgm:cxn modelId="{178D1BAE-9D14-488B-A923-4169B6779428}" srcId="{628D273A-3E60-45ED-8EFF-74445EFB4BE6}" destId="{80FC1909-94D1-45FA-A747-65663F329347}" srcOrd="0" destOrd="0" parTransId="{95D1EEA8-DC01-406A-BA5D-CB2169335257}" sibTransId="{6E127B44-82C1-42F9-8A05-D7AC3ABBA14B}"/>
    <dgm:cxn modelId="{0F099ECE-9B46-44FE-8D19-8E68CFF5CC9B}" type="presParOf" srcId="{B090DAD7-5C84-4310-BF44-2C3791CA4070}" destId="{A37EC4F4-F236-407B-89AB-6BFD349746F6}" srcOrd="0" destOrd="0" presId="urn:microsoft.com/office/officeart/2005/8/layout/hList3"/>
    <dgm:cxn modelId="{5F1537FF-9E08-4941-B13B-E62DAE2E767C}" type="presParOf" srcId="{B090DAD7-5C84-4310-BF44-2C3791CA4070}" destId="{5B1D75CC-0637-49E8-987C-7DB6AD402994}" srcOrd="1" destOrd="0" presId="urn:microsoft.com/office/officeart/2005/8/layout/hList3"/>
    <dgm:cxn modelId="{F1987BC0-26EC-43BC-9849-52803CB982D6}" type="presParOf" srcId="{5B1D75CC-0637-49E8-987C-7DB6AD402994}" destId="{9D660040-134A-4B5F-80EF-D0F6BF499141}" srcOrd="0" destOrd="0" presId="urn:microsoft.com/office/officeart/2005/8/layout/hList3"/>
    <dgm:cxn modelId="{E31B321A-A918-4607-AD0B-723EF23C690F}" type="presParOf" srcId="{5B1D75CC-0637-49E8-987C-7DB6AD402994}" destId="{DFEBD6B1-55FB-43BC-A831-C3096AF8610A}" srcOrd="1" destOrd="0" presId="urn:microsoft.com/office/officeart/2005/8/layout/hList3"/>
    <dgm:cxn modelId="{5D11AA29-BEC9-4982-B5EA-815038B49E64}" type="presParOf" srcId="{5B1D75CC-0637-49E8-987C-7DB6AD402994}" destId="{1A587955-67C2-405E-917B-46B03C474206}" srcOrd="2" destOrd="0" presId="urn:microsoft.com/office/officeart/2005/8/layout/hList3"/>
    <dgm:cxn modelId="{C93B1B2A-E401-48F4-AC6B-4B3E9877D80A}" type="presParOf" srcId="{5B1D75CC-0637-49E8-987C-7DB6AD402994}" destId="{EB126FAD-6052-45BD-807B-E04C4161A520}" srcOrd="3" destOrd="0" presId="urn:microsoft.com/office/officeart/2005/8/layout/hList3"/>
    <dgm:cxn modelId="{E09ED48E-9E4F-4D80-9D00-65DEE3601BA7}" type="presParOf" srcId="{B090DAD7-5C84-4310-BF44-2C3791CA4070}" destId="{CF483F5A-BD71-44C5-806E-341E9278750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EC4F4-F236-407B-89AB-6BFD349746F6}">
      <dsp:nvSpPr>
        <dsp:cNvPr id="0" name=""/>
        <dsp:cNvSpPr/>
      </dsp:nvSpPr>
      <dsp:spPr>
        <a:xfrm>
          <a:off x="0" y="0"/>
          <a:ext cx="10381672" cy="1578874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/>
            <a:t>An initiative to build neighborhood team and increase social connectedness to expand NLBC</a:t>
          </a:r>
        </a:p>
      </dsp:txBody>
      <dsp:txXfrm>
        <a:off x="0" y="0"/>
        <a:ext cx="10381672" cy="1578874"/>
      </dsp:txXfrm>
    </dsp:sp>
    <dsp:sp modelId="{9D660040-134A-4B5F-80EF-D0F6BF499141}">
      <dsp:nvSpPr>
        <dsp:cNvPr id="0" name=""/>
        <dsp:cNvSpPr/>
      </dsp:nvSpPr>
      <dsp:spPr>
        <a:xfrm>
          <a:off x="27719" y="1606592"/>
          <a:ext cx="2595417" cy="33156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kern="1200" dirty="0">
              <a:solidFill>
                <a:schemeClr val="accent1">
                  <a:lumMod val="20000"/>
                  <a:lumOff val="80000"/>
                </a:schemeClr>
              </a:solidFill>
            </a:rPr>
            <a:t>Landscape Analysis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accent1">
                  <a:lumMod val="20000"/>
                  <a:lumOff val="80000"/>
                </a:schemeClr>
              </a:solidFill>
            </a:rPr>
            <a:t>    Community    Meeting Kick Off – Dec. 2023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2000" b="1" kern="1200" dirty="0">
            <a:solidFill>
              <a:schemeClr val="accent1">
                <a:lumMod val="20000"/>
                <a:lumOff val="80000"/>
              </a:schemeClr>
            </a:solidFill>
          </a:endParaRP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sz="2000" b="1" kern="1200" dirty="0">
              <a:solidFill>
                <a:schemeClr val="accent1">
                  <a:lumMod val="20000"/>
                  <a:lumOff val="80000"/>
                </a:schemeClr>
              </a:solidFill>
            </a:rPr>
            <a:t>Completed Aug. 2024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sz="2000" b="1" kern="1200" dirty="0">
              <a:solidFill>
                <a:schemeClr val="accent1">
                  <a:lumMod val="20000"/>
                  <a:lumOff val="80000"/>
                </a:schemeClr>
              </a:solidFill>
            </a:rPr>
            <a:t>Re-engaged project June 2025</a:t>
          </a: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b="1" kern="1200" dirty="0"/>
        </a:p>
      </dsp:txBody>
      <dsp:txXfrm>
        <a:off x="27719" y="1606592"/>
        <a:ext cx="2595417" cy="3315635"/>
      </dsp:txXfrm>
    </dsp:sp>
    <dsp:sp modelId="{DFEBD6B1-55FB-43BC-A831-C3096AF8610A}">
      <dsp:nvSpPr>
        <dsp:cNvPr id="0" name=""/>
        <dsp:cNvSpPr/>
      </dsp:nvSpPr>
      <dsp:spPr>
        <a:xfrm>
          <a:off x="2595418" y="1578874"/>
          <a:ext cx="2595417" cy="3315635"/>
        </a:xfrm>
        <a:prstGeom prst="rect">
          <a:avLst/>
        </a:prstGeom>
        <a:solidFill>
          <a:schemeClr val="accent3">
            <a:hueOff val="35984"/>
            <a:satOff val="952"/>
            <a:lumOff val="-4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accent2"/>
              </a:solidFill>
            </a:rPr>
            <a:t>NLBC Cohort Trainings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25 residents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3-classes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Stipend @ end of trainings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(Nov. – Feb. 2025)</a:t>
          </a:r>
        </a:p>
      </dsp:txBody>
      <dsp:txXfrm>
        <a:off x="2595418" y="1578874"/>
        <a:ext cx="2595417" cy="3315635"/>
      </dsp:txXfrm>
    </dsp:sp>
    <dsp:sp modelId="{1A587955-67C2-405E-917B-46B03C474206}">
      <dsp:nvSpPr>
        <dsp:cNvPr id="0" name=""/>
        <dsp:cNvSpPr/>
      </dsp:nvSpPr>
      <dsp:spPr>
        <a:xfrm>
          <a:off x="5190836" y="1578874"/>
          <a:ext cx="2595417" cy="3315635"/>
        </a:xfrm>
        <a:prstGeom prst="rect">
          <a:avLst/>
        </a:prstGeom>
        <a:solidFill>
          <a:schemeClr val="accent3">
            <a:hueOff val="71968"/>
            <a:satOff val="1903"/>
            <a:lumOff val="-90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accent2"/>
              </a:solidFill>
            </a:rPr>
            <a:t>Community Projects</a:t>
          </a:r>
          <a:endParaRPr lang="en-US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Mini-grants for cohort neighborhood projects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(Dec. 2025- March. 2026)</a:t>
          </a:r>
        </a:p>
      </dsp:txBody>
      <dsp:txXfrm>
        <a:off x="5190836" y="1578874"/>
        <a:ext cx="2595417" cy="3315635"/>
      </dsp:txXfrm>
    </dsp:sp>
    <dsp:sp modelId="{EB126FAD-6052-45BD-807B-E04C4161A520}">
      <dsp:nvSpPr>
        <dsp:cNvPr id="0" name=""/>
        <dsp:cNvSpPr/>
      </dsp:nvSpPr>
      <dsp:spPr>
        <a:xfrm>
          <a:off x="7786254" y="1578874"/>
          <a:ext cx="2595417" cy="3315635"/>
        </a:xfrm>
        <a:prstGeom prst="rect">
          <a:avLst/>
        </a:prstGeom>
        <a:solidFill>
          <a:schemeClr val="accent3">
            <a:hueOff val="107953"/>
            <a:satOff val="2855"/>
            <a:lumOff val="-13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b="1" kern="1200" dirty="0">
              <a:solidFill>
                <a:schemeClr val="accent2"/>
              </a:solidFill>
            </a:rPr>
            <a:t>NLBC Convening</a:t>
          </a:r>
        </a:p>
        <a:p>
          <a:pPr marL="0"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Showcase projects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/>
            <a:t>Uplift North LB priorities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2400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/>
            <a:t>(March 2026)</a:t>
          </a:r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7786254" y="1578874"/>
        <a:ext cx="2595417" cy="3315635"/>
      </dsp:txXfrm>
    </dsp:sp>
    <dsp:sp modelId="{CF483F5A-BD71-44C5-806E-341E92787504}">
      <dsp:nvSpPr>
        <dsp:cNvPr id="0" name=""/>
        <dsp:cNvSpPr/>
      </dsp:nvSpPr>
      <dsp:spPr>
        <a:xfrm>
          <a:off x="0" y="4894510"/>
          <a:ext cx="10381672" cy="368403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B8B65A-D69F-C26C-B67E-036EF77BF1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2B9064-AE57-427F-E5AF-71DE7D52F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190EA-5EEC-4300-B6AE-D9734C6C648E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86157A-CEB9-B0FC-3A49-BE950AEA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819CA0-A57D-42D7-A625-56C22D0FA7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F3A6F-DEFA-45E0-9496-BEE7C2C6F3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002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7ADD9-2083-264C-A652-8D52D02F7E7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DC217-DF71-1A49-B3EA-559F1F43B0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85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86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day as a milestone and acknowledge community leadership </a:t>
            </a:r>
          </a:p>
          <a:p>
            <a:endParaRPr lang="en-US" dirty="0"/>
          </a:p>
          <a:p>
            <a:r>
              <a:rPr lang="en-US" dirty="0"/>
              <a:t>Acknowledge presence of:</a:t>
            </a:r>
          </a:p>
          <a:p>
            <a:endParaRPr lang="en-US" dirty="0"/>
          </a:p>
          <a:p>
            <a:r>
              <a:rPr lang="en-US" dirty="0"/>
              <a:t>•	CD 8, District Director, </a:t>
            </a:r>
            <a:r>
              <a:rPr lang="en-US" dirty="0" err="1"/>
              <a:t>JoLatta</a:t>
            </a:r>
            <a:endParaRPr lang="en-US" dirty="0"/>
          </a:p>
          <a:p>
            <a:r>
              <a:rPr lang="en-US" dirty="0"/>
              <a:t>•	Rudy Hernandez, Program Officer with United Way of Greater Long Beach, </a:t>
            </a:r>
          </a:p>
          <a:p>
            <a:r>
              <a:rPr lang="en-US" dirty="0"/>
              <a:t>•	Alicia </a:t>
            </a:r>
            <a:r>
              <a:rPr lang="en-US" dirty="0" err="1"/>
              <a:t>Megofna</a:t>
            </a:r>
            <a:r>
              <a:rPr lang="en-US" dirty="0"/>
              <a:t>, Principal, Odyssey STEM Academy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757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Ana – provide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949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Dennis Acknowledges Design Team for assisting with this process.  Introduces Dr. Thompson, one of the design team members to share about his Aloha Leadership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417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 out certificates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545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08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95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33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999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865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674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0192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569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400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230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725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8864" y="102021"/>
            <a:ext cx="9779183" cy="174441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58865" y="2017467"/>
            <a:ext cx="9779182" cy="3366815"/>
          </a:xfrm>
        </p:spPr>
        <p:txBody>
          <a:bodyPr>
            <a:norm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6678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847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087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502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5039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6795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184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71600"/>
            <a:ext cx="5486400" cy="4114800"/>
          </a:xfrm>
        </p:spPr>
        <p:txBody>
          <a:bodyPr anchor="ctr" anchorCtr="0">
            <a:no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124234B-E1C4-2616-9993-A23142AA6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3438" y="1168400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26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17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5FBCE6F-2AA9-31FE-8148-33B4807355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67EACEC-C2DD-EA42-8504-176673AD1F20}"/>
                </a:ext>
              </a:extLst>
            </p:cNvPr>
            <p:cNvSpPr/>
            <p:nvPr userDrawn="1"/>
          </p:nvSpPr>
          <p:spPr>
            <a:xfrm>
              <a:off x="0" y="0"/>
              <a:ext cx="8025490" cy="6858000"/>
            </a:xfrm>
            <a:custGeom>
              <a:avLst/>
              <a:gdLst>
                <a:gd name="connsiteX0" fmla="*/ 0 w 8025490"/>
                <a:gd name="connsiteY0" fmla="*/ 0 h 6858000"/>
                <a:gd name="connsiteX1" fmla="*/ 4596490 w 8025490"/>
                <a:gd name="connsiteY1" fmla="*/ 0 h 6858000"/>
                <a:gd name="connsiteX2" fmla="*/ 8025490 w 8025490"/>
                <a:gd name="connsiteY2" fmla="*/ 3429000 h 6858000"/>
                <a:gd name="connsiteX3" fmla="*/ 4596490 w 8025490"/>
                <a:gd name="connsiteY3" fmla="*/ 6858000 h 6858000"/>
                <a:gd name="connsiteX4" fmla="*/ 0 w 802549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5490" h="6858000">
                  <a:moveTo>
                    <a:pt x="0" y="0"/>
                  </a:moveTo>
                  <a:lnTo>
                    <a:pt x="4596490" y="0"/>
                  </a:lnTo>
                  <a:cubicBezTo>
                    <a:pt x="6490274" y="0"/>
                    <a:pt x="8025490" y="1535216"/>
                    <a:pt x="8025490" y="3429000"/>
                  </a:cubicBezTo>
                  <a:cubicBezTo>
                    <a:pt x="8025490" y="5322784"/>
                    <a:pt x="6490274" y="6858000"/>
                    <a:pt x="4596490" y="6858000"/>
                  </a:cubicBez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9843C7E-5704-7A46-8974-F3BFA42E7310}"/>
                </a:ext>
              </a:extLst>
            </p:cNvPr>
            <p:cNvGrpSpPr/>
            <p:nvPr userDrawn="1"/>
          </p:nvGrpSpPr>
          <p:grpSpPr>
            <a:xfrm rot="16200000">
              <a:off x="8286528" y="2207195"/>
              <a:ext cx="3032351" cy="2443610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B179973-08D2-EF40-B516-35E75E906394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C811FF3-E48A-194D-8022-65F8C3A17449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77553"/>
            <a:ext cx="6245912" cy="3269447"/>
          </a:xfrm>
        </p:spPr>
        <p:txBody>
          <a:bodyPr bIns="0" anchor="b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4" y="3492896"/>
            <a:ext cx="6245912" cy="912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843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anchor="b">
            <a:no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sz="2000">
                <a:solidFill>
                  <a:schemeClr val="bg1"/>
                </a:solidFill>
                <a:latin typeface="+mn-lt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sz="2000">
                <a:solidFill>
                  <a:schemeClr val="bg1"/>
                </a:solidFill>
                <a:latin typeface="+mn-lt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sz="2000">
                <a:solidFill>
                  <a:schemeClr val="bg1"/>
                </a:solidFill>
                <a:latin typeface="+mn-lt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sz="2000">
                <a:solidFill>
                  <a:schemeClr val="bg1"/>
                </a:solidFill>
                <a:latin typeface="+mn-lt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2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779183" cy="1570038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4832"/>
            <a:ext cx="9779182" cy="3366813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8AD52EA-B01E-8D38-D87A-BF7EB5B58A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-1"/>
            <a:ext cx="12192001" cy="6864796"/>
            <a:chOff x="0" y="-1"/>
            <a:chExt cx="12192001" cy="68647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C79249-FDC0-364D-A734-AE1DE1605D28}"/>
                </a:ext>
              </a:extLst>
            </p:cNvPr>
            <p:cNvSpPr/>
            <p:nvPr userDrawn="1"/>
          </p:nvSpPr>
          <p:spPr>
            <a:xfrm>
              <a:off x="8264426" y="0"/>
              <a:ext cx="392757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3685939"/>
              <a:ext cx="3927573" cy="3178856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9563C76-BC00-DE47-88F5-C24D3CE3325A}"/>
                </a:ext>
              </a:extLst>
            </p:cNvPr>
            <p:cNvSpPr/>
            <p:nvPr userDrawn="1"/>
          </p:nvSpPr>
          <p:spPr>
            <a:xfrm>
              <a:off x="10228214" y="-1"/>
              <a:ext cx="1963787" cy="3178856"/>
            </a:xfrm>
            <a:custGeom>
              <a:avLst/>
              <a:gdLst>
                <a:gd name="connsiteX0" fmla="*/ 0 w 1963787"/>
                <a:gd name="connsiteY0" fmla="*/ 0 h 3178856"/>
                <a:gd name="connsiteX1" fmla="*/ 1963787 w 1963787"/>
                <a:gd name="connsiteY1" fmla="*/ 0 h 3178856"/>
                <a:gd name="connsiteX2" fmla="*/ 1963787 w 1963787"/>
                <a:gd name="connsiteY2" fmla="*/ 1967129 h 3178856"/>
                <a:gd name="connsiteX3" fmla="*/ 1963787 w 1963787"/>
                <a:gd name="connsiteY3" fmla="*/ 2349671 h 3178856"/>
                <a:gd name="connsiteX4" fmla="*/ 1963787 w 1963787"/>
                <a:gd name="connsiteY4" fmla="*/ 3178856 h 3178856"/>
                <a:gd name="connsiteX5" fmla="*/ 1963753 w 1963787"/>
                <a:gd name="connsiteY5" fmla="*/ 3178856 h 3178856"/>
                <a:gd name="connsiteX6" fmla="*/ 1763002 w 1963787"/>
                <a:gd name="connsiteY6" fmla="*/ 3168629 h 3178856"/>
                <a:gd name="connsiteX7" fmla="*/ 0 w 1963787"/>
                <a:gd name="connsiteY7" fmla="*/ 1197921 h 3178856"/>
                <a:gd name="connsiteX8" fmla="*/ 0 w 1963787"/>
                <a:gd name="connsiteY8" fmla="*/ 1039961 h 3178856"/>
                <a:gd name="connsiteX9" fmla="*/ 0 w 1963787"/>
                <a:gd name="connsiteY9" fmla="*/ 0 h 317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3787" h="3178856">
                  <a:moveTo>
                    <a:pt x="0" y="0"/>
                  </a:moveTo>
                  <a:lnTo>
                    <a:pt x="1963787" y="0"/>
                  </a:lnTo>
                  <a:lnTo>
                    <a:pt x="1963787" y="1967129"/>
                  </a:lnTo>
                  <a:lnTo>
                    <a:pt x="1963787" y="2349671"/>
                  </a:lnTo>
                  <a:lnTo>
                    <a:pt x="1963787" y="3178856"/>
                  </a:lnTo>
                  <a:lnTo>
                    <a:pt x="1963753" y="3178856"/>
                  </a:lnTo>
                  <a:lnTo>
                    <a:pt x="1763002" y="3168629"/>
                  </a:lnTo>
                  <a:cubicBezTo>
                    <a:pt x="772749" y="3067186"/>
                    <a:pt x="0" y="2223585"/>
                    <a:pt x="0" y="1197921"/>
                  </a:cubicBezTo>
                  <a:lnTo>
                    <a:pt x="0" y="103996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252549"/>
            <a:ext cx="6220278" cy="3262811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3" y="3685939"/>
            <a:ext cx="6220277" cy="291951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1" r:id="rId4"/>
    <p:sldLayoutId id="2147483659" r:id="rId5"/>
    <p:sldLayoutId id="2147483668" r:id="rId6"/>
    <p:sldLayoutId id="2147483669" r:id="rId7"/>
    <p:sldLayoutId id="2147483661" r:id="rId8"/>
    <p:sldLayoutId id="2147483666" r:id="rId9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288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image" Target="../media/image19.jpeg"/><Relationship Id="rId4" Type="http://schemas.openxmlformats.org/officeDocument/2006/relationships/hyperlink" Target="https://en.wikipedia.org/wiki/Manu'a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://boingboing.net/2015/06/06/marshall-islands-sues-9-superp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flickr.com/photos/pnglife/400357902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pien.com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jpeg"/><Relationship Id="rId4" Type="http://schemas.openxmlformats.org/officeDocument/2006/relationships/hyperlink" Target="mailto:npien@npien.com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47270&amp;picture=coffee-break-time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mmorancy/1401923712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flickr.com/photos/58178723@N05/5383640212" TargetMode="External"/><Relationship Id="rId5" Type="http://schemas.openxmlformats.org/officeDocument/2006/relationships/image" Target="../media/image13.jpeg"/><Relationship Id="rId10" Type="http://schemas.openxmlformats.org/officeDocument/2006/relationships/hyperlink" Target="https://creativecommons.org/licenses/by/3.0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creativecommons.org/licenses/by-nc-nd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elanesia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creativecommons.org/licenses/by-sa/3.0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travelthewholeworld.org/2013/12/the-rock-islands-of-palau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jpeg"/><Relationship Id="rId5" Type="http://schemas.openxmlformats.org/officeDocument/2006/relationships/hyperlink" Target="https://en.wikipedia.org/wiki/Marshall_Islands" TargetMode="External"/><Relationship Id="rId4" Type="http://schemas.openxmlformats.org/officeDocument/2006/relationships/image" Target="../media/image16.jpeg"/><Relationship Id="rId9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073" y="2315361"/>
            <a:ext cx="6076153" cy="2227277"/>
          </a:xfrm>
        </p:spPr>
        <p:txBody>
          <a:bodyPr/>
          <a:lstStyle/>
          <a:p>
            <a:r>
              <a:rPr lang="en-US" sz="4000" dirty="0"/>
              <a:t>North Long Beach Collaborative </a:t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		Welcome</a:t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3200" dirty="0"/>
              <a:t>Trust - Community - Leadership</a:t>
            </a:r>
            <a:br>
              <a:rPr lang="en-US" sz="3200" dirty="0"/>
            </a:br>
            <a:r>
              <a:rPr lang="en-US" sz="3200" dirty="0"/>
              <a:t>	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Placeholder 6" descr="A colorful circle with a flower&#10;&#10;AI-generated content may be incorrect.">
            <a:extLst>
              <a:ext uri="{FF2B5EF4-FFF2-40B4-BE49-F238E27FC236}">
                <a16:creationId xmlns:a16="http://schemas.microsoft.com/office/drawing/2014/main" id="{15AED56A-4578-37E5-1A7D-35D75623C6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515" r="5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rocky beach with mountains in the background with Pitons in the background&#10;&#10;Description automatically generated">
            <a:extLst>
              <a:ext uri="{FF2B5EF4-FFF2-40B4-BE49-F238E27FC236}">
                <a16:creationId xmlns:a16="http://schemas.microsoft.com/office/drawing/2014/main" id="{D32ADB81-C926-E5CB-C96D-9BE0B4174D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5000"/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t="19929"/>
          <a:stretch/>
        </p:blipFill>
        <p:spPr>
          <a:xfrm>
            <a:off x="-1588" y="10"/>
            <a:ext cx="12192000" cy="6857990"/>
          </a:xfrm>
          <a:prstGeom prst="rect">
            <a:avLst/>
          </a:prstGeom>
        </p:spPr>
      </p:pic>
      <p:sp>
        <p:nvSpPr>
          <p:cNvPr id="32" name="Freeform 16">
            <a:extLst>
              <a:ext uri="{FF2B5EF4-FFF2-40B4-BE49-F238E27FC236}">
                <a16:creationId xmlns:a16="http://schemas.microsoft.com/office/drawing/2014/main" id="{9F199BD9-9CC4-4B0F-9620-74BCAFC9F7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691" y="486459"/>
            <a:ext cx="11227442" cy="5883295"/>
          </a:xfrm>
          <a:custGeom>
            <a:avLst/>
            <a:gdLst>
              <a:gd name="connsiteX0" fmla="*/ 11005446 w 11227442"/>
              <a:gd name="connsiteY0" fmla="*/ 5592355 h 5883295"/>
              <a:gd name="connsiteX1" fmla="*/ 10923594 w 11227442"/>
              <a:gd name="connsiteY1" fmla="*/ 5674207 h 5883295"/>
              <a:gd name="connsiteX2" fmla="*/ 11005446 w 11227442"/>
              <a:gd name="connsiteY2" fmla="*/ 5756059 h 5883295"/>
              <a:gd name="connsiteX3" fmla="*/ 11087298 w 11227442"/>
              <a:gd name="connsiteY3" fmla="*/ 5674207 h 5883295"/>
              <a:gd name="connsiteX4" fmla="*/ 11005446 w 11227442"/>
              <a:gd name="connsiteY4" fmla="*/ 5592355 h 5883295"/>
              <a:gd name="connsiteX5" fmla="*/ 211551 w 11227442"/>
              <a:gd name="connsiteY5" fmla="*/ 5592355 h 5883295"/>
              <a:gd name="connsiteX6" fmla="*/ 129698 w 11227442"/>
              <a:gd name="connsiteY6" fmla="*/ 5674207 h 5883295"/>
              <a:gd name="connsiteX7" fmla="*/ 211551 w 11227442"/>
              <a:gd name="connsiteY7" fmla="*/ 5756059 h 5883295"/>
              <a:gd name="connsiteX8" fmla="*/ 293402 w 11227442"/>
              <a:gd name="connsiteY8" fmla="*/ 5674207 h 5883295"/>
              <a:gd name="connsiteX9" fmla="*/ 211551 w 11227442"/>
              <a:gd name="connsiteY9" fmla="*/ 5592355 h 5883295"/>
              <a:gd name="connsiteX10" fmla="*/ 211551 w 11227442"/>
              <a:gd name="connsiteY10" fmla="*/ 128350 h 5883295"/>
              <a:gd name="connsiteX11" fmla="*/ 138754 w 11227442"/>
              <a:gd name="connsiteY11" fmla="*/ 201147 h 5883295"/>
              <a:gd name="connsiteX12" fmla="*/ 211551 w 11227442"/>
              <a:gd name="connsiteY12" fmla="*/ 273944 h 5883295"/>
              <a:gd name="connsiteX13" fmla="*/ 284348 w 11227442"/>
              <a:gd name="connsiteY13" fmla="*/ 201147 h 5883295"/>
              <a:gd name="connsiteX14" fmla="*/ 211551 w 11227442"/>
              <a:gd name="connsiteY14" fmla="*/ 128350 h 5883295"/>
              <a:gd name="connsiteX15" fmla="*/ 11005446 w 11227442"/>
              <a:gd name="connsiteY15" fmla="*/ 110367 h 5883295"/>
              <a:gd name="connsiteX16" fmla="*/ 10923594 w 11227442"/>
              <a:gd name="connsiteY16" fmla="*/ 192219 h 5883295"/>
              <a:gd name="connsiteX17" fmla="*/ 11005446 w 11227442"/>
              <a:gd name="connsiteY17" fmla="*/ 274071 h 5883295"/>
              <a:gd name="connsiteX18" fmla="*/ 11087298 w 11227442"/>
              <a:gd name="connsiteY18" fmla="*/ 192219 h 5883295"/>
              <a:gd name="connsiteX19" fmla="*/ 11005446 w 11227442"/>
              <a:gd name="connsiteY19" fmla="*/ 110367 h 5883295"/>
              <a:gd name="connsiteX20" fmla="*/ 0 w 11227442"/>
              <a:gd name="connsiteY20" fmla="*/ 0 h 5883295"/>
              <a:gd name="connsiteX21" fmla="*/ 11227442 w 11227442"/>
              <a:gd name="connsiteY21" fmla="*/ 0 h 5883295"/>
              <a:gd name="connsiteX22" fmla="*/ 11227442 w 11227442"/>
              <a:gd name="connsiteY22" fmla="*/ 5883295 h 5883295"/>
              <a:gd name="connsiteX23" fmla="*/ 0 w 11227442"/>
              <a:gd name="connsiteY23" fmla="*/ 5883295 h 588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227442" h="5883295">
                <a:moveTo>
                  <a:pt x="11005446" y="5592355"/>
                </a:moveTo>
                <a:cubicBezTo>
                  <a:pt x="10960240" y="5592355"/>
                  <a:pt x="10923594" y="5629001"/>
                  <a:pt x="10923594" y="5674207"/>
                </a:cubicBezTo>
                <a:cubicBezTo>
                  <a:pt x="10923594" y="5719413"/>
                  <a:pt x="10960240" y="5756059"/>
                  <a:pt x="11005446" y="5756059"/>
                </a:cubicBezTo>
                <a:cubicBezTo>
                  <a:pt x="11050652" y="5756059"/>
                  <a:pt x="11087298" y="5719413"/>
                  <a:pt x="11087298" y="5674207"/>
                </a:cubicBezTo>
                <a:cubicBezTo>
                  <a:pt x="11087298" y="5629001"/>
                  <a:pt x="11050652" y="5592355"/>
                  <a:pt x="11005446" y="5592355"/>
                </a:cubicBezTo>
                <a:close/>
                <a:moveTo>
                  <a:pt x="211551" y="5592355"/>
                </a:moveTo>
                <a:cubicBezTo>
                  <a:pt x="166344" y="5592355"/>
                  <a:pt x="129698" y="5629001"/>
                  <a:pt x="129698" y="5674207"/>
                </a:cubicBezTo>
                <a:cubicBezTo>
                  <a:pt x="129698" y="5719413"/>
                  <a:pt x="166344" y="5756059"/>
                  <a:pt x="211551" y="5756059"/>
                </a:cubicBezTo>
                <a:cubicBezTo>
                  <a:pt x="256756" y="5756059"/>
                  <a:pt x="293402" y="5719413"/>
                  <a:pt x="293402" y="5674207"/>
                </a:cubicBezTo>
                <a:cubicBezTo>
                  <a:pt x="293402" y="5629001"/>
                  <a:pt x="256756" y="5592355"/>
                  <a:pt x="211551" y="5592355"/>
                </a:cubicBezTo>
                <a:close/>
                <a:moveTo>
                  <a:pt x="211551" y="128350"/>
                </a:moveTo>
                <a:cubicBezTo>
                  <a:pt x="171346" y="128350"/>
                  <a:pt x="138754" y="160942"/>
                  <a:pt x="138754" y="201147"/>
                </a:cubicBezTo>
                <a:cubicBezTo>
                  <a:pt x="138754" y="241352"/>
                  <a:pt x="171346" y="273944"/>
                  <a:pt x="211551" y="273944"/>
                </a:cubicBezTo>
                <a:cubicBezTo>
                  <a:pt x="251756" y="273944"/>
                  <a:pt x="284348" y="241352"/>
                  <a:pt x="284348" y="201147"/>
                </a:cubicBezTo>
                <a:cubicBezTo>
                  <a:pt x="284348" y="160942"/>
                  <a:pt x="251756" y="128350"/>
                  <a:pt x="211551" y="128350"/>
                </a:cubicBezTo>
                <a:close/>
                <a:moveTo>
                  <a:pt x="11005446" y="110367"/>
                </a:moveTo>
                <a:cubicBezTo>
                  <a:pt x="10960240" y="110367"/>
                  <a:pt x="10923594" y="147013"/>
                  <a:pt x="10923594" y="192219"/>
                </a:cubicBezTo>
                <a:cubicBezTo>
                  <a:pt x="10923594" y="237425"/>
                  <a:pt x="10960240" y="274071"/>
                  <a:pt x="11005446" y="274071"/>
                </a:cubicBezTo>
                <a:cubicBezTo>
                  <a:pt x="11050652" y="274071"/>
                  <a:pt x="11087298" y="237425"/>
                  <a:pt x="11087298" y="192219"/>
                </a:cubicBezTo>
                <a:cubicBezTo>
                  <a:pt x="11087298" y="147013"/>
                  <a:pt x="11050652" y="110367"/>
                  <a:pt x="11005446" y="110367"/>
                </a:cubicBezTo>
                <a:close/>
                <a:moveTo>
                  <a:pt x="0" y="0"/>
                </a:moveTo>
                <a:lnTo>
                  <a:pt x="11227442" y="0"/>
                </a:lnTo>
                <a:lnTo>
                  <a:pt x="11227442" y="5883295"/>
                </a:lnTo>
                <a:lnTo>
                  <a:pt x="0" y="5883295"/>
                </a:lnTo>
                <a:close/>
              </a:path>
            </a:pathLst>
          </a:custGeom>
          <a:blipFill dpi="0" rotWithShape="1">
            <a:blip r:embed="rId5">
              <a:alphaModFix amt="86000"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90000" sy="100000" flip="none" algn="ctr"/>
          </a:blipFill>
          <a:ln w="6350">
            <a:gradFill>
              <a:gsLst>
                <a:gs pos="0">
                  <a:schemeClr val="bg1">
                    <a:alpha val="55000"/>
                  </a:schemeClr>
                </a:gs>
                <a:gs pos="74000">
                  <a:schemeClr val="bg1">
                    <a:alpha val="40000"/>
                  </a:schemeClr>
                </a:gs>
                <a:gs pos="82000">
                  <a:schemeClr val="bg1">
                    <a:alpha val="88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79AD72-D7F9-447F-8319-0CD06D3937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8797" y="564162"/>
            <a:ext cx="11040784" cy="5728876"/>
            <a:chOff x="568797" y="564162"/>
            <a:chExt cx="11040784" cy="5728876"/>
          </a:xfrm>
        </p:grpSpPr>
        <p:sp>
          <p:nvSpPr>
            <p:cNvPr id="28" name="Donut 20">
              <a:extLst>
                <a:ext uri="{FF2B5EF4-FFF2-40B4-BE49-F238E27FC236}">
                  <a16:creationId xmlns:a16="http://schemas.microsoft.com/office/drawing/2014/main" id="{CBD35041-A658-481E-9DE1-81F9647B83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8797" y="564162"/>
              <a:ext cx="246888" cy="246888"/>
            </a:xfrm>
            <a:prstGeom prst="donut">
              <a:avLst>
                <a:gd name="adj" fmla="val 26304"/>
              </a:avLst>
            </a:prstGeom>
            <a:gradFill>
              <a:gsLst>
                <a:gs pos="20000">
                  <a:srgbClr val="949494"/>
                </a:gs>
                <a:gs pos="30000">
                  <a:srgbClr val="B2B2B2"/>
                </a:gs>
                <a:gs pos="51000">
                  <a:srgbClr val="E0DEDE">
                    <a:lumMod val="92000"/>
                  </a:srgbClr>
                </a:gs>
                <a:gs pos="8000">
                  <a:schemeClr val="bg1">
                    <a:lumMod val="41000"/>
                    <a:lumOff val="59000"/>
                  </a:schemeClr>
                </a:gs>
                <a:gs pos="89000">
                  <a:srgbClr val="7A7A7A"/>
                </a:gs>
              </a:gsLst>
              <a:lin ang="36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48000"/>
                </a:prstClr>
              </a:outerShdw>
            </a:effectLst>
            <a:scene3d>
              <a:camera prst="orthographicFront"/>
              <a:lightRig rig="threePt" dir="t">
                <a:rot lat="0" lon="0" rev="21360000"/>
              </a:lightRig>
            </a:scene3d>
            <a:sp3d>
              <a:bevelT w="19050" h="31750"/>
              <a:contourClr>
                <a:srgbClr val="F1F1F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35" name="Donut 26">
              <a:extLst>
                <a:ext uri="{FF2B5EF4-FFF2-40B4-BE49-F238E27FC236}">
                  <a16:creationId xmlns:a16="http://schemas.microsoft.com/office/drawing/2014/main" id="{29E65BD7-9348-48B1-9F61-5FE048F43C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2693" y="564162"/>
              <a:ext cx="246888" cy="246888"/>
            </a:xfrm>
            <a:prstGeom prst="donut">
              <a:avLst>
                <a:gd name="adj" fmla="val 26304"/>
              </a:avLst>
            </a:prstGeom>
            <a:gradFill>
              <a:gsLst>
                <a:gs pos="20000">
                  <a:srgbClr val="949494"/>
                </a:gs>
                <a:gs pos="30000">
                  <a:srgbClr val="B2B2B2"/>
                </a:gs>
                <a:gs pos="51000">
                  <a:srgbClr val="E0DEDE">
                    <a:lumMod val="92000"/>
                  </a:srgbClr>
                </a:gs>
                <a:gs pos="8000">
                  <a:schemeClr val="bg1">
                    <a:lumMod val="41000"/>
                    <a:lumOff val="59000"/>
                  </a:schemeClr>
                </a:gs>
                <a:gs pos="89000">
                  <a:srgbClr val="7A7A7A"/>
                </a:gs>
              </a:gsLst>
              <a:lin ang="36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48000"/>
                </a:prstClr>
              </a:outerShdw>
            </a:effectLst>
            <a:scene3d>
              <a:camera prst="orthographicFront"/>
              <a:lightRig rig="threePt" dir="t">
                <a:rot lat="0" lon="0" rev="21360000"/>
              </a:lightRig>
            </a:scene3d>
            <a:sp3d>
              <a:bevelT w="19050" h="31750"/>
              <a:contourClr>
                <a:srgbClr val="F1F1F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30" name="Donut 27">
              <a:extLst>
                <a:ext uri="{FF2B5EF4-FFF2-40B4-BE49-F238E27FC236}">
                  <a16:creationId xmlns:a16="http://schemas.microsoft.com/office/drawing/2014/main" id="{9A22153D-C655-4F9A-84E6-042F3CF3DF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8797" y="6046150"/>
              <a:ext cx="246888" cy="246888"/>
            </a:xfrm>
            <a:prstGeom prst="donut">
              <a:avLst>
                <a:gd name="adj" fmla="val 26304"/>
              </a:avLst>
            </a:prstGeom>
            <a:gradFill>
              <a:gsLst>
                <a:gs pos="20000">
                  <a:srgbClr val="949494"/>
                </a:gs>
                <a:gs pos="30000">
                  <a:srgbClr val="B2B2B2"/>
                </a:gs>
                <a:gs pos="51000">
                  <a:srgbClr val="E0DEDE">
                    <a:lumMod val="92000"/>
                  </a:srgbClr>
                </a:gs>
                <a:gs pos="8000">
                  <a:schemeClr val="bg1">
                    <a:lumMod val="41000"/>
                    <a:lumOff val="59000"/>
                  </a:schemeClr>
                </a:gs>
                <a:gs pos="89000">
                  <a:srgbClr val="7A7A7A"/>
                </a:gs>
              </a:gsLst>
              <a:lin ang="36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48000"/>
                </a:prstClr>
              </a:outerShdw>
            </a:effectLst>
            <a:scene3d>
              <a:camera prst="orthographicFront"/>
              <a:lightRig rig="threePt" dir="t">
                <a:rot lat="0" lon="0" rev="21360000"/>
              </a:lightRig>
            </a:scene3d>
            <a:sp3d>
              <a:bevelT w="19050" h="31750"/>
              <a:contourClr>
                <a:srgbClr val="F1F1F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sp>
          <p:nvSpPr>
            <p:cNvPr id="31" name="Donut 28">
              <a:extLst>
                <a:ext uri="{FF2B5EF4-FFF2-40B4-BE49-F238E27FC236}">
                  <a16:creationId xmlns:a16="http://schemas.microsoft.com/office/drawing/2014/main" id="{A51A1B2A-98EF-44B2-8DB4-E39FDF2FEE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2693" y="6046150"/>
              <a:ext cx="246888" cy="246888"/>
            </a:xfrm>
            <a:prstGeom prst="donut">
              <a:avLst>
                <a:gd name="adj" fmla="val 26304"/>
              </a:avLst>
            </a:prstGeom>
            <a:gradFill>
              <a:gsLst>
                <a:gs pos="20000">
                  <a:srgbClr val="949494"/>
                </a:gs>
                <a:gs pos="30000">
                  <a:srgbClr val="B2B2B2"/>
                </a:gs>
                <a:gs pos="51000">
                  <a:srgbClr val="E0DEDE">
                    <a:lumMod val="92000"/>
                  </a:srgbClr>
                </a:gs>
                <a:gs pos="8000">
                  <a:schemeClr val="bg1">
                    <a:lumMod val="41000"/>
                    <a:lumOff val="59000"/>
                  </a:schemeClr>
                </a:gs>
                <a:gs pos="89000">
                  <a:srgbClr val="7A7A7A"/>
                </a:gs>
              </a:gsLst>
              <a:lin ang="36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48000"/>
                </a:prstClr>
              </a:outerShdw>
            </a:effectLst>
            <a:scene3d>
              <a:camera prst="orthographicFront"/>
              <a:lightRig rig="threePt" dir="t">
                <a:rot lat="0" lon="0" rev="21360000"/>
              </a:lightRig>
            </a:scene3d>
            <a:sp3d>
              <a:bevelT w="19050" h="31750"/>
              <a:contourClr>
                <a:srgbClr val="F1F1F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64D68ED-A97C-A4AB-61E1-90171A43C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/>
              <a:t>Five Villages: The School Partners</a:t>
            </a:r>
            <a:br>
              <a:rPr lang="en-US" b="1" dirty="0"/>
            </a:br>
            <a:r>
              <a:rPr lang="en-US" sz="2000" b="1"/>
              <a:t>Paramount Unified School District# and Long Beach Unified School District**</a:t>
            </a:r>
            <a:r>
              <a:rPr lang="en-US" sz="2000" b="1" dirty="0"/>
              <a:t> 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0747161-D3DE-4C9A-B2B1-642EF72857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A2D469F0-51C7-7F3B-CE45-3EC257E52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>
                <a:latin typeface="Calibri"/>
                <a:ea typeface="Calibri"/>
                <a:cs typeface="Calibri"/>
              </a:rPr>
              <a:t>#Collins Elementary School: Margie Domino, Principal, Rebecca Johns, Assistant Principal</a:t>
            </a:r>
            <a:endParaRPr lang="en-US" sz="20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90000"/>
              </a:lnSpc>
              <a:buSzPct val="114999"/>
            </a:pPr>
            <a:r>
              <a:rPr lang="en-US" sz="2000" b="1">
                <a:latin typeface="Calibri"/>
                <a:ea typeface="Calibri"/>
                <a:cs typeface="Calibri"/>
              </a:rPr>
              <a:t>#Buena Vista High School: Ebony Jordan, Principal, Leslie Leonard, Assistant Principal, Sharon Bryant, Counselor, Kelly Gray, School Social Worker</a:t>
            </a:r>
          </a:p>
          <a:p>
            <a:pPr>
              <a:lnSpc>
                <a:spcPct val="90000"/>
              </a:lnSpc>
              <a:buSzPct val="114999"/>
            </a:pPr>
            <a:r>
              <a:rPr lang="en-US" sz="2000" b="1" dirty="0">
                <a:latin typeface="Calibri"/>
                <a:ea typeface="Calibri"/>
                <a:cs typeface="Calibri"/>
              </a:rPr>
              <a:t>#Odyssey STEM Academy: Alicia </a:t>
            </a:r>
            <a:r>
              <a:rPr lang="en-US" sz="2000" b="1" dirty="0" err="1">
                <a:latin typeface="Calibri"/>
                <a:ea typeface="Calibri"/>
                <a:cs typeface="Calibri"/>
              </a:rPr>
              <a:t>Megofna</a:t>
            </a:r>
            <a:r>
              <a:rPr lang="en-US" sz="2000" b="1" dirty="0">
                <a:latin typeface="Calibri"/>
                <a:ea typeface="Calibri"/>
                <a:cs typeface="Calibri"/>
              </a:rPr>
              <a:t>, Principal, Dr. Joseph Archival, Assistant Principal, Daniel Leyva, Counselor</a:t>
            </a:r>
          </a:p>
          <a:p>
            <a:pPr>
              <a:lnSpc>
                <a:spcPct val="90000"/>
              </a:lnSpc>
              <a:buSzPct val="114999"/>
            </a:pPr>
            <a:r>
              <a:rPr lang="en-US" sz="2000" b="1" dirty="0">
                <a:latin typeface="Calibri"/>
                <a:ea typeface="Calibri"/>
                <a:cs typeface="Calibri"/>
              </a:rPr>
              <a:t>**Grant Elementary School: Clarissa Tolentino, Principal, Ivonne Gaitan, Office Manager, Luke Davis, Assistant Principal, Allison </a:t>
            </a:r>
            <a:r>
              <a:rPr lang="en-US" sz="2000" b="1">
                <a:latin typeface="Calibri"/>
                <a:ea typeface="Calibri"/>
                <a:cs typeface="Calibri"/>
              </a:rPr>
              <a:t>Voortman, Counselor</a:t>
            </a:r>
            <a:endParaRPr lang="en-US" sz="20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90000"/>
              </a:lnSpc>
              <a:buSzPct val="114999"/>
            </a:pPr>
            <a:r>
              <a:rPr lang="en-US" sz="2000" b="1" dirty="0">
                <a:latin typeface="Calibri"/>
                <a:ea typeface="Calibri"/>
                <a:cs typeface="Calibri"/>
              </a:rPr>
              <a:t>**Starr King Elementary School: </a:t>
            </a:r>
            <a:r>
              <a:rPr lang="en-US" sz="2000" b="1" dirty="0" err="1">
                <a:latin typeface="Calibri"/>
                <a:ea typeface="Calibri"/>
                <a:cs typeface="Calibri"/>
              </a:rPr>
              <a:t>Jandella</a:t>
            </a:r>
            <a:r>
              <a:rPr lang="en-US" sz="2000" b="1" dirty="0">
                <a:latin typeface="Calibri"/>
                <a:ea typeface="Calibri"/>
                <a:cs typeface="Calibri"/>
              </a:rPr>
              <a:t> Faulkner, Principal, Erin Starks, Parent Community Facilitator, Jackie Eliopoulos, Office Manager</a:t>
            </a:r>
          </a:p>
          <a:p>
            <a:pPr>
              <a:lnSpc>
                <a:spcPct val="90000"/>
              </a:lnSpc>
              <a:buSzPct val="114999"/>
            </a:pPr>
            <a:endParaRPr lang="en-US" sz="17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90000"/>
              </a:lnSpc>
              <a:buSzPct val="114999"/>
            </a:pPr>
            <a:endParaRPr lang="en-US" sz="1700" b="1"/>
          </a:p>
          <a:p>
            <a:pPr>
              <a:lnSpc>
                <a:spcPct val="90000"/>
              </a:lnSpc>
              <a:buSzPct val="114999"/>
            </a:pPr>
            <a:endParaRPr lang="en-US" sz="1700" b="1"/>
          </a:p>
          <a:p>
            <a:pPr>
              <a:lnSpc>
                <a:spcPct val="90000"/>
              </a:lnSpc>
              <a:buSzPct val="114999"/>
            </a:pPr>
            <a:endParaRPr lang="en-US" sz="1700" b="1"/>
          </a:p>
          <a:p>
            <a:pPr>
              <a:lnSpc>
                <a:spcPct val="90000"/>
              </a:lnSpc>
              <a:buSzPct val="114999"/>
            </a:pPr>
            <a:endParaRPr lang="en-US" sz="17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2E1C3C-FCC6-BDFB-9082-EC4FA2C016F0}"/>
              </a:ext>
            </a:extLst>
          </p:cNvPr>
          <p:cNvSpPr txBox="1"/>
          <p:nvPr/>
        </p:nvSpPr>
        <p:spPr>
          <a:xfrm>
            <a:off x="9857722" y="6657945"/>
            <a:ext cx="2332690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BY-SA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648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D4608-CE29-055B-CDC4-0E95D88C5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/>
              <a:t>The Aloha Leadership Project: Bringing Aloha/Kindness to the Schools</a:t>
            </a:r>
            <a:endParaRPr lang="en-US" b="1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8F44C08-C505-A7A9-C5C5-C84C3BF8F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6256866" cy="331893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School partners were to choose projects that demonstrate kindness, also identify projects that would encourage and reward kindness</a:t>
            </a:r>
            <a:endParaRPr lang="en-US"/>
          </a:p>
          <a:p>
            <a:pPr>
              <a:buSzPct val="114999"/>
            </a:pPr>
            <a:r>
              <a:rPr lang="en-US" b="1" dirty="0"/>
              <a:t>Aloha Leadership Principles: Caring, Kindness, Compassion, Building Community, Listen carefully, Value relationships, Collaborate together, Eliminate Hate and Bullying, spread Aloha</a:t>
            </a:r>
            <a:endParaRPr lang="en-US"/>
          </a:p>
          <a:p>
            <a:pPr>
              <a:buSzPct val="114999"/>
            </a:pPr>
            <a:r>
              <a:rPr lang="en-US" b="1" dirty="0"/>
              <a:t>Some projects are </a:t>
            </a:r>
            <a:r>
              <a:rPr lang="en-US" b="1"/>
              <a:t>continuing through June</a:t>
            </a:r>
            <a:endParaRPr lang="en-US" b="1" dirty="0"/>
          </a:p>
          <a:p>
            <a:pPr>
              <a:buSzPct val="114999"/>
            </a:pPr>
            <a:endParaRPr lang="en-US" b="1" dirty="0"/>
          </a:p>
          <a:p>
            <a:pPr>
              <a:buSzPct val="114999"/>
            </a:pPr>
            <a:endParaRPr lang="en-US" b="1" dirty="0"/>
          </a:p>
        </p:txBody>
      </p:sp>
      <p:pic>
        <p:nvPicPr>
          <p:cNvPr id="4" name="Content Placeholder 3" descr="A person on a boat on the water&#10;&#10;Description automatically generated">
            <a:extLst>
              <a:ext uri="{FF2B5EF4-FFF2-40B4-BE49-F238E27FC236}">
                <a16:creationId xmlns:a16="http://schemas.microsoft.com/office/drawing/2014/main" id="{65063E04-3FAD-DE05-13AF-6CFE32447B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l="40287" r="29700" b="-1"/>
          <a:stretch/>
        </p:blipFill>
        <p:spPr>
          <a:xfrm>
            <a:off x="8085026" y="2701180"/>
            <a:ext cx="2739728" cy="2852640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F2EBB0-9482-4917-664E-74212A3467A9}"/>
              </a:ext>
            </a:extLst>
          </p:cNvPr>
          <p:cNvSpPr txBox="1"/>
          <p:nvPr/>
        </p:nvSpPr>
        <p:spPr>
          <a:xfrm>
            <a:off x="8336573" y="5353765"/>
            <a:ext cx="2488181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BY-SA-NC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9106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E7806-AFDB-39A8-9E72-4DA916365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School Safety Plan: </a:t>
            </a:r>
            <a:br>
              <a:rPr lang="en-US" b="1" dirty="0"/>
            </a:br>
            <a:r>
              <a:rPr lang="en-US" b="1" dirty="0"/>
              <a:t>Identifying School Safety Needs </a:t>
            </a:r>
          </a:p>
        </p:txBody>
      </p:sp>
      <p:pic>
        <p:nvPicPr>
          <p:cNvPr id="4" name="Content Placeholder 3" descr="A house on a dock in the water&#10;&#10;Description automatically generated">
            <a:extLst>
              <a:ext uri="{FF2B5EF4-FFF2-40B4-BE49-F238E27FC236}">
                <a16:creationId xmlns:a16="http://schemas.microsoft.com/office/drawing/2014/main" id="{6E451B3F-FFF3-9419-6106-7853A9E4C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1734393" y="2701180"/>
            <a:ext cx="2139480" cy="2852640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031DD90-22A3-1A33-7BB9-80D92BEEA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732" y="2556932"/>
            <a:ext cx="6256863" cy="3318936"/>
          </a:xfrm>
        </p:spPr>
        <p:txBody>
          <a:bodyPr>
            <a:normAutofit/>
          </a:bodyPr>
          <a:lstStyle/>
          <a:p>
            <a:r>
              <a:rPr lang="en-US" b="1" dirty="0"/>
              <a:t>Each school received a copy of the Educator's Guide to Comprehensive School Safety Plans from the Los Angeles County Office of </a:t>
            </a:r>
            <a:r>
              <a:rPr lang="en-US" b="1"/>
              <a:t>Education</a:t>
            </a:r>
          </a:p>
          <a:p>
            <a:pPr>
              <a:buSzPct val="114999"/>
            </a:pPr>
            <a:r>
              <a:rPr lang="en-US" b="1" dirty="0"/>
              <a:t>As a School Safety Committee, identified needed supplies to support the School Safety Plan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3ECC93-1230-98EB-BD65-7A2634E4B513}"/>
              </a:ext>
            </a:extLst>
          </p:cNvPr>
          <p:cNvSpPr txBox="1"/>
          <p:nvPr/>
        </p:nvSpPr>
        <p:spPr>
          <a:xfrm>
            <a:off x="9670156" y="6657945"/>
            <a:ext cx="2521844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BY-NC-ND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3839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81A60-22AC-08D1-A973-29C9297D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/>
              <a:t>Examples of School Safety Plan Projects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DBCD8-F03E-BFD9-2736-CE3BBB372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28283"/>
            <a:ext cx="6256866" cy="34475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sz="2000" b="1" dirty="0"/>
          </a:p>
          <a:p>
            <a:pPr>
              <a:lnSpc>
                <a:spcPct val="90000"/>
              </a:lnSpc>
              <a:buSzPct val="114999"/>
            </a:pPr>
            <a:r>
              <a:rPr lang="en-US" b="1" dirty="0"/>
              <a:t>Collins Elementary School: Student Safety Ice </a:t>
            </a:r>
            <a:r>
              <a:rPr lang="en-US" b="1"/>
              <a:t>Packs for student injuries </a:t>
            </a:r>
          </a:p>
          <a:p>
            <a:pPr>
              <a:lnSpc>
                <a:spcPct val="90000"/>
              </a:lnSpc>
              <a:buSzPct val="114999"/>
            </a:pPr>
            <a:r>
              <a:rPr lang="en-US" b="1" dirty="0"/>
              <a:t>Other items purchased by the schools included emergency kits, first aid kits, water, food, clipboards, megaphones, whistles, signage of school procedures, emergency lighting</a:t>
            </a:r>
          </a:p>
        </p:txBody>
      </p:sp>
      <p:pic>
        <p:nvPicPr>
          <p:cNvPr id="6" name="Picture 5" descr="Communities Improving School Safety through Collaboration - ncIMPACT  Initiative">
            <a:extLst>
              <a:ext uri="{FF2B5EF4-FFF2-40B4-BE49-F238E27FC236}">
                <a16:creationId xmlns:a16="http://schemas.microsoft.com/office/drawing/2014/main" id="{C0302056-B393-45DF-DE92-87637E842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289" y="3434555"/>
            <a:ext cx="2743199" cy="179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11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B717-6E79-E800-5B79-A805897D2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sz="3600" b="1"/>
              <a:t>Examples of Aloha Leadership, 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/>
              <a:t>Kindness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7B554-FA59-C36E-B812-F0E290B9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6256866" cy="331893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b="1" dirty="0"/>
              <a:t>Buena Vista High School: Created Holiday Gift Baskets for students/</a:t>
            </a:r>
            <a:r>
              <a:rPr lang="en-US" b="1"/>
              <a:t>families in need of food and holiday gifts</a:t>
            </a:r>
            <a:endParaRPr lang="en-US" b="1" dirty="0"/>
          </a:p>
          <a:p>
            <a:pPr>
              <a:buSzPct val="114999"/>
            </a:pPr>
            <a:r>
              <a:rPr lang="en-US" b="1" dirty="0"/>
              <a:t>Collins Elementary School: St. Patrick's Day Staff Appreciation Table with snacks, treats and beverages for School Staff</a:t>
            </a:r>
          </a:p>
          <a:p>
            <a:pPr>
              <a:buSzPct val="114999"/>
            </a:pPr>
            <a:r>
              <a:rPr lang="en-US" b="1" dirty="0"/>
              <a:t>Collins Elementary School: Student Ribbons for students who demonstrated kindness, responsibility and respect</a:t>
            </a:r>
          </a:p>
          <a:p>
            <a:pPr>
              <a:buSzPct val="114999"/>
            </a:pPr>
            <a:endParaRPr lang="en-US" b="1" dirty="0"/>
          </a:p>
          <a:p>
            <a:pPr>
              <a:buSzPct val="114999"/>
            </a:pPr>
            <a:endParaRPr lang="en-US" b="1" dirty="0"/>
          </a:p>
          <a:p>
            <a:pPr>
              <a:buSzPct val="114999"/>
            </a:pPr>
            <a:endParaRPr lang="en-US" b="1" dirty="0"/>
          </a:p>
          <a:p>
            <a:pPr>
              <a:buSzPct val="114999"/>
            </a:pPr>
            <a:endParaRPr lang="en-US" b="1" dirty="0"/>
          </a:p>
          <a:p>
            <a:pPr>
              <a:buSzPct val="114999"/>
            </a:pPr>
            <a:endParaRPr lang="en-US"/>
          </a:p>
        </p:txBody>
      </p:sp>
      <p:pic>
        <p:nvPicPr>
          <p:cNvPr id="4" name="Picture 3" descr="Aloha Hawaii Travel Poster Free Stock Photo - Public Domain Pictures">
            <a:extLst>
              <a:ext uri="{FF2B5EF4-FFF2-40B4-BE49-F238E27FC236}">
                <a16:creationId xmlns:a16="http://schemas.microsoft.com/office/drawing/2014/main" id="{532EA185-DA1F-6719-976C-181DB71154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93" r="6900"/>
          <a:stretch/>
        </p:blipFill>
        <p:spPr>
          <a:xfrm>
            <a:off x="8085026" y="2701180"/>
            <a:ext cx="2739728" cy="2852640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058697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B4121-46B9-301B-C763-07F492232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AF11-8775-FAE5-D49F-C596A4B8B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sz="3600" b="1" dirty="0"/>
              <a:t>Mahalo to LBCEI, The </a:t>
            </a:r>
            <a:r>
              <a:rPr lang="en-US" sz="3600" b="1" dirty="0" err="1"/>
              <a:t>Non Profit</a:t>
            </a:r>
            <a:r>
              <a:rPr lang="en-US" sz="3600" b="1" dirty="0"/>
              <a:t> Partnership, and Cal Wellness for this 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AF074-0831-A60A-2899-AE3DF3817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6256866" cy="3318936"/>
          </a:xfrm>
        </p:spPr>
        <p:txBody>
          <a:bodyPr>
            <a:normAutofit/>
          </a:bodyPr>
          <a:lstStyle/>
          <a:p>
            <a:r>
              <a:rPr lang="en-US" sz="2800" b="1" dirty="0"/>
              <a:t>Let us know how we can support North Long Beach Schools and the North Long Beach Community</a:t>
            </a:r>
          </a:p>
          <a:p>
            <a:pPr>
              <a:buSzPct val="114999"/>
            </a:pPr>
            <a:r>
              <a:rPr lang="en-US" sz="2800" b="1" dirty="0"/>
              <a:t>National Pacific Islander Education Network (NPIEN) </a:t>
            </a:r>
            <a:r>
              <a:rPr lang="en-US" sz="2800" b="1" dirty="0">
                <a:hlinkClick r:id="rId3"/>
              </a:rPr>
              <a:t>www.npien.com</a:t>
            </a:r>
            <a:r>
              <a:rPr lang="en-US" sz="2800" b="1" dirty="0"/>
              <a:t> </a:t>
            </a:r>
            <a:r>
              <a:rPr lang="en-US" sz="2800" b="1" dirty="0">
                <a:hlinkClick r:id="rId4"/>
              </a:rPr>
              <a:t>npien@npien.com</a:t>
            </a:r>
            <a:r>
              <a:rPr lang="en-US" sz="2800" b="1" dirty="0"/>
              <a:t> </a:t>
            </a:r>
          </a:p>
          <a:p>
            <a:pPr>
              <a:buSzPct val="114999"/>
            </a:pPr>
            <a:endParaRPr lang="en-US" b="1" dirty="0"/>
          </a:p>
          <a:p>
            <a:pPr>
              <a:buSzPct val="114999"/>
            </a:pPr>
            <a:endParaRPr lang="en-US" b="1" dirty="0"/>
          </a:p>
          <a:p>
            <a:pPr>
              <a:buSzPct val="114999"/>
            </a:pPr>
            <a:endParaRPr lang="en-US" b="1" dirty="0"/>
          </a:p>
          <a:p>
            <a:pPr>
              <a:buSzPct val="114999"/>
            </a:pPr>
            <a:endParaRPr lang="en-US" b="1" dirty="0"/>
          </a:p>
          <a:p>
            <a:pPr>
              <a:buSzPct val="114999"/>
            </a:pPr>
            <a:endParaRPr lang="en-US" dirty="0"/>
          </a:p>
        </p:txBody>
      </p:sp>
      <p:pic>
        <p:nvPicPr>
          <p:cNvPr id="4" name="Picture 3" descr="Aloha Hawaii Travel Poster Free Stock Photo - Public Domain Pictures">
            <a:extLst>
              <a:ext uri="{FF2B5EF4-FFF2-40B4-BE49-F238E27FC236}">
                <a16:creationId xmlns:a16="http://schemas.microsoft.com/office/drawing/2014/main" id="{CEDEBC23-07DE-7C24-5714-AA4F56218E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93" r="6900"/>
          <a:stretch/>
        </p:blipFill>
        <p:spPr>
          <a:xfrm>
            <a:off x="8085026" y="2701180"/>
            <a:ext cx="2739728" cy="2852640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794473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FA533A23-7FF7-446C-2763-FF4E1B7A5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365366" y="3959944"/>
            <a:ext cx="3642587" cy="215352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2C609C7-B478-1DC0-E07C-FE61F2A57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93595" y="478968"/>
            <a:ext cx="3159035" cy="2369277"/>
          </a:xfrm>
          <a:prstGeom prst="rect">
            <a:avLst/>
          </a:prstGeom>
        </p:spPr>
      </p:pic>
      <p:pic>
        <p:nvPicPr>
          <p:cNvPr id="21" name="Picture Placeholder 18">
            <a:extLst>
              <a:ext uri="{FF2B5EF4-FFF2-40B4-BE49-F238E27FC236}">
                <a16:creationId xmlns:a16="http://schemas.microsoft.com/office/drawing/2014/main" id="{91B09CB8-D84C-515C-28BF-424B479F6F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4227" y="1126836"/>
            <a:ext cx="3400634" cy="4868052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BADA64-C8DE-5FD8-A308-03BAD8E4F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999242" y="545330"/>
            <a:ext cx="3689927" cy="276744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BF18606-A6A5-69EE-8674-4037E9B0B5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997838" y="3663838"/>
            <a:ext cx="3865419" cy="252290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E7836B2-489F-9D46-A348-C71EBAB34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9800" y="489525"/>
            <a:ext cx="3102200" cy="250305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389CF45-277F-F2C6-500A-9CC2E6B7E6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3805111" y="3960669"/>
            <a:ext cx="3311236" cy="248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62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CA219-E0C8-CEE3-F3DC-961D3613C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1D7C5FA-BB59-2484-1A86-B84D8CA1B4B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06449" y="1305539"/>
            <a:ext cx="3109470" cy="4125443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0F359542-6133-2AD7-116E-5E33342981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83055" y="3103418"/>
            <a:ext cx="4184073" cy="302418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dirty="0">
                <a:latin typeface="Neue Haas Grotesk Text Pro"/>
                <a:cs typeface="Segoe UI"/>
              </a:rPr>
              <a:t>Types of Events </a:t>
            </a:r>
            <a:r>
              <a:rPr lang="en-US" sz="1800" b="1" dirty="0">
                <a:latin typeface="Neue Haas Grotesk Text Pro"/>
                <a:cs typeface="Segoe UI"/>
              </a:rPr>
              <a:t>Adults Requested</a:t>
            </a:r>
            <a:r>
              <a:rPr lang="en-US" sz="1800" dirty="0">
                <a:latin typeface="Neue Haas Grotesk Text Pro"/>
                <a:cs typeface="Segoe UI"/>
              </a:rPr>
              <a:t/>
            </a:r>
            <a:br>
              <a:rPr lang="en-US" sz="1800" dirty="0">
                <a:latin typeface="Neue Haas Grotesk Text Pro"/>
                <a:cs typeface="Segoe UI"/>
              </a:rPr>
            </a:br>
            <a:endParaRPr lang="en-US" sz="1800" dirty="0">
              <a:latin typeface="Neue Haas Grotesk Text Pro"/>
            </a:endParaRPr>
          </a:p>
          <a:p>
            <a:pPr marL="285750" indent="-285750" algn="l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0" dirty="0">
                <a:latin typeface="Neue Haas Grotesk Text Pro"/>
                <a:cs typeface="Segoe UI"/>
              </a:rPr>
              <a:t>Continued </a:t>
            </a:r>
            <a:r>
              <a:rPr lang="en-US" sz="1800" b="1" dirty="0">
                <a:latin typeface="Neue Haas Grotesk Text Pro"/>
                <a:cs typeface="Segoe UI"/>
              </a:rPr>
              <a:t>importance of culture and healing events</a:t>
            </a:r>
            <a:r>
              <a:rPr lang="en-US" sz="1800" b="0" dirty="0">
                <a:latin typeface="Neue Haas Grotesk Text Pro"/>
                <a:cs typeface="Segoe UI"/>
              </a:rPr>
              <a:t/>
            </a:r>
            <a:br>
              <a:rPr lang="en-US" sz="1800" b="0" dirty="0">
                <a:latin typeface="Neue Haas Grotesk Text Pro"/>
                <a:cs typeface="Segoe UI"/>
              </a:rPr>
            </a:br>
            <a:r>
              <a:rPr lang="en-US" sz="1800" b="0" dirty="0">
                <a:latin typeface="Neue Haas Grotesk Text Pro"/>
                <a:cs typeface="Segoe UI"/>
              </a:rPr>
              <a:t>More </a:t>
            </a:r>
            <a:r>
              <a:rPr lang="en-US" sz="1800" b="1" dirty="0">
                <a:latin typeface="Neue Haas Grotesk Text Pro"/>
                <a:cs typeface="Segoe UI"/>
              </a:rPr>
              <a:t>frequent</a:t>
            </a:r>
            <a:r>
              <a:rPr lang="en-US" sz="1800" b="0" dirty="0">
                <a:latin typeface="Neue Haas Grotesk Text Pro"/>
                <a:cs typeface="Segoe UI"/>
              </a:rPr>
              <a:t> mentions of </a:t>
            </a:r>
            <a:r>
              <a:rPr lang="en-US" sz="1800" b="1" dirty="0">
                <a:latin typeface="Neue Haas Grotesk Text Pro"/>
                <a:cs typeface="Segoe UI"/>
              </a:rPr>
              <a:t>health &amp; wellness, resource fairs, and family events</a:t>
            </a:r>
            <a:endParaRPr lang="en-US" sz="1800" b="1" dirty="0">
              <a:latin typeface="Neue Haas Grotesk Text Pro"/>
            </a:endParaRPr>
          </a:p>
          <a:p>
            <a:pPr marL="342900" indent="-342900" algn="l">
              <a:lnSpc>
                <a:spcPct val="100000"/>
              </a:lnSpc>
              <a:spcAft>
                <a:spcPts val="600"/>
              </a:spcAft>
              <a:buFont typeface="Arial"/>
              <a:buChar char="•"/>
            </a:pPr>
            <a:r>
              <a:rPr lang="en-US" sz="1800" b="0" dirty="0">
                <a:latin typeface="Neue Haas Grotesk Text Pro"/>
                <a:cs typeface="Segoe UI"/>
              </a:rPr>
              <a:t>Broader focus on </a:t>
            </a:r>
            <a:r>
              <a:rPr lang="en-US" sz="1800" dirty="0">
                <a:latin typeface="Neue Haas Grotesk Text Pro"/>
                <a:cs typeface="Segoe UI"/>
              </a:rPr>
              <a:t>community support and </a:t>
            </a:r>
            <a:r>
              <a:rPr lang="en-US" sz="1800" b="1" dirty="0">
                <a:latin typeface="Neue Haas Grotesk Text Pro"/>
                <a:cs typeface="Segoe UI"/>
              </a:rPr>
              <a:t>practical resources</a:t>
            </a:r>
            <a:endParaRPr lang="en-US" sz="1800" b="1" dirty="0">
              <a:latin typeface="Neue Haas Grotesk Text Pro"/>
            </a:endParaRP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pic>
        <p:nvPicPr>
          <p:cNvPr id="12" name="Content Placeholder 10">
            <a:extLst>
              <a:ext uri="{FF2B5EF4-FFF2-40B4-BE49-F238E27FC236}">
                <a16:creationId xmlns:a16="http://schemas.microsoft.com/office/drawing/2014/main" id="{429591EC-BF97-7D6D-DF92-2B2A5B2C41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652505" y="61367"/>
            <a:ext cx="2387266" cy="1790449"/>
          </a:xfrm>
          <a:prstGeom prst="rect">
            <a:avLst/>
          </a:prstGeom>
        </p:spPr>
      </p:pic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6E76222A-0385-42C4-D2AA-F119434BF1E2}"/>
              </a:ext>
            </a:extLst>
          </p:cNvPr>
          <p:cNvSpPr txBox="1">
            <a:spLocks/>
          </p:cNvSpPr>
          <p:nvPr/>
        </p:nvSpPr>
        <p:spPr>
          <a:xfrm>
            <a:off x="6375066" y="560497"/>
            <a:ext cx="4400110" cy="23397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dirty="0">
                <a:latin typeface="Segoe UI"/>
                <a:cs typeface="Segoe UI"/>
              </a:rPr>
              <a:t>Types of Events </a:t>
            </a:r>
            <a:r>
              <a:rPr lang="en-US" sz="1800" b="1" dirty="0">
                <a:latin typeface="Segoe UI"/>
                <a:cs typeface="Segoe UI"/>
              </a:rPr>
              <a:t>Youth Requested</a:t>
            </a:r>
            <a:endParaRPr lang="en-US" sz="1800" b="1" dirty="0">
              <a:latin typeface="Neue Haas Grotesk Text Pro"/>
              <a:cs typeface="Segoe UI"/>
            </a:endParaRPr>
          </a:p>
          <a:p>
            <a:r>
              <a:rPr lang="en-US" sz="1800" dirty="0">
                <a:latin typeface="Neue Haas Grotesk Text Pro"/>
                <a:cs typeface="Segoe UI"/>
              </a:rPr>
              <a:t>Strong emphasis on </a:t>
            </a:r>
            <a:r>
              <a:rPr lang="en-US" sz="1800" b="1" dirty="0">
                <a:latin typeface="Neue Haas Grotesk Text Pro"/>
                <a:cs typeface="Segoe UI"/>
              </a:rPr>
              <a:t>culture and healing events</a:t>
            </a:r>
            <a:endParaRPr lang="en-US" sz="1800" dirty="0">
              <a:latin typeface="Neue Haas Grotesk Text Pro"/>
              <a:cs typeface="Segoe UI"/>
            </a:endParaRPr>
          </a:p>
          <a:p>
            <a:r>
              <a:rPr lang="en-US" sz="1800" dirty="0">
                <a:latin typeface="Neue Haas Grotesk Text Pro"/>
                <a:cs typeface="Segoe UI"/>
              </a:rPr>
              <a:t>High visibility of </a:t>
            </a:r>
            <a:r>
              <a:rPr lang="en-US" sz="1800" b="1" dirty="0">
                <a:latin typeface="Neue Haas Grotesk Text Pro"/>
                <a:cs typeface="Segoe UI"/>
              </a:rPr>
              <a:t>youth events</a:t>
            </a:r>
            <a:r>
              <a:rPr lang="en-US" sz="1800" dirty="0">
                <a:latin typeface="Neue Haas Grotesk Text Pro"/>
                <a:cs typeface="Segoe UI"/>
              </a:rPr>
              <a:t>, </a:t>
            </a:r>
            <a:r>
              <a:rPr lang="en-US" sz="1800" b="1" dirty="0">
                <a:latin typeface="Neue Haas Grotesk Text Pro"/>
                <a:cs typeface="Segoe UI"/>
              </a:rPr>
              <a:t>sports</a:t>
            </a:r>
            <a:r>
              <a:rPr lang="en-US" sz="1800" dirty="0">
                <a:latin typeface="Neue Haas Grotesk Text Pro"/>
                <a:cs typeface="Segoe UI"/>
              </a:rPr>
              <a:t>, </a:t>
            </a:r>
            <a:r>
              <a:rPr lang="en-US" sz="1800" b="1" dirty="0">
                <a:latin typeface="Neue Haas Grotesk Text Pro"/>
                <a:cs typeface="Segoe UI"/>
              </a:rPr>
              <a:t>arts</a:t>
            </a:r>
            <a:r>
              <a:rPr lang="en-US" sz="1800" dirty="0">
                <a:latin typeface="Neue Haas Grotesk Text Pro"/>
                <a:cs typeface="Segoe UI"/>
              </a:rPr>
              <a:t>, and </a:t>
            </a:r>
            <a:r>
              <a:rPr lang="en-US" sz="1800" b="1" dirty="0">
                <a:latin typeface="Neue Haas Grotesk Text Pro"/>
                <a:cs typeface="Segoe UI"/>
              </a:rPr>
              <a:t>music</a:t>
            </a:r>
            <a:endParaRPr lang="en-US" sz="1800" dirty="0">
              <a:latin typeface="Neue Haas Grotesk Text Pro"/>
            </a:endParaRPr>
          </a:p>
          <a:p>
            <a:r>
              <a:rPr lang="en-US" sz="1800" dirty="0">
                <a:latin typeface="Neue Haas Grotesk Text Pro"/>
                <a:cs typeface="Segoe UI"/>
              </a:rPr>
              <a:t>Requests lean toward </a:t>
            </a:r>
            <a:r>
              <a:rPr lang="en-US" sz="1800" b="1" dirty="0">
                <a:latin typeface="Neue Haas Grotesk Text Pro"/>
                <a:cs typeface="Segoe UI"/>
              </a:rPr>
              <a:t>activities, creativity, and peer engagement</a:t>
            </a:r>
            <a:endParaRPr lang="en-US" sz="1800" dirty="0">
              <a:latin typeface="Neue Haas Grotesk Text Pro"/>
            </a:endParaRPr>
          </a:p>
          <a:p>
            <a:endParaRPr lang="en-US" dirty="0">
              <a:latin typeface="Segoe UI"/>
              <a:cs typeface="Segoe UI"/>
            </a:endParaRPr>
          </a:p>
        </p:txBody>
      </p:sp>
      <p:pic>
        <p:nvPicPr>
          <p:cNvPr id="19" name="Picture Placeholder 22">
            <a:extLst>
              <a:ext uri="{FF2B5EF4-FFF2-40B4-BE49-F238E27FC236}">
                <a16:creationId xmlns:a16="http://schemas.microsoft.com/office/drawing/2014/main" id="{71E83571-93CC-75C0-E19F-46C7A9176B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74" r="7674"/>
          <a:stretch>
            <a:fillRect/>
          </a:stretch>
        </p:blipFill>
        <p:spPr>
          <a:xfrm>
            <a:off x="3667458" y="1803274"/>
            <a:ext cx="2372313" cy="3627709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noFill/>
            <a:miter lim="800000"/>
          </a:ln>
        </p:spPr>
      </p:pic>
      <p:pic>
        <p:nvPicPr>
          <p:cNvPr id="17" name="Picture Placeholder 9">
            <a:extLst>
              <a:ext uri="{FF2B5EF4-FFF2-40B4-BE49-F238E27FC236}">
                <a16:creationId xmlns:a16="http://schemas.microsoft.com/office/drawing/2014/main" id="{1A8B514A-7D25-B6D7-D919-B464FB96A9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5023"/>
          <a:stretch>
            <a:fillRect/>
          </a:stretch>
        </p:blipFill>
        <p:spPr>
          <a:xfrm rot="5400000">
            <a:off x="3660350" y="4056927"/>
            <a:ext cx="2371574" cy="2372313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892157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6">
            <a:extLst>
              <a:ext uri="{FF2B5EF4-FFF2-40B4-BE49-F238E27FC236}">
                <a16:creationId xmlns:a16="http://schemas.microsoft.com/office/drawing/2014/main" id="{FCEEE842-62BA-7145-1477-38074325B7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29357" y="1097282"/>
            <a:ext cx="3497698" cy="4468575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A668B91-74E4-A6F5-C1F6-E5F8B6AAF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175" y="851478"/>
            <a:ext cx="4144450" cy="248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67023C-CC5C-A350-787F-1DA736A99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81" y="1394691"/>
            <a:ext cx="2669309" cy="17795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AB3DA7-76C8-2AF4-27C7-42D687E2A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6383" y="3590870"/>
            <a:ext cx="2845162" cy="21336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AC99A7-D89D-1274-417D-5C1ED712CB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0518" y="3429000"/>
            <a:ext cx="3654526" cy="243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15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59961-2558-0049-C018-60AD4561D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237" y="1168400"/>
            <a:ext cx="4235781" cy="4114800"/>
          </a:xfrm>
        </p:spPr>
        <p:txBody>
          <a:bodyPr/>
          <a:lstStyle/>
          <a:p>
            <a:r>
              <a:rPr lang="en-US" sz="4000" dirty="0"/>
              <a:t>Group Picture/ </a:t>
            </a:r>
            <a:br>
              <a:rPr lang="en-US" sz="4000" dirty="0"/>
            </a:br>
            <a:r>
              <a:rPr lang="en-US" sz="4000" dirty="0"/>
              <a:t>5 – Minute Break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B5BB35F-F05A-D18F-903D-546E6F63CC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28" r="228"/>
          <a:stretch/>
        </p:blipFill>
        <p:spPr/>
      </p:pic>
    </p:spTree>
    <p:extLst>
      <p:ext uri="{BB962C8B-B14F-4D97-AF65-F5344CB8AC3E}">
        <p14:creationId xmlns:p14="http://schemas.microsoft.com/office/powerpoint/2010/main" val="322734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DF9E134-98AA-3ECE-E40A-180C85ACD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19" y="235264"/>
            <a:ext cx="9779183" cy="697610"/>
          </a:xfrm>
        </p:spPr>
        <p:txBody>
          <a:bodyPr anchor="t"/>
          <a:lstStyle/>
          <a:p>
            <a:r>
              <a:rPr lang="en-US" sz="3200" dirty="0"/>
              <a:t>Centering the Day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A34351-9D9C-8C32-5CC0-3F19A1CAC03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225310" y="2124363"/>
            <a:ext cx="5244848" cy="2327564"/>
          </a:xfrm>
          <a:solidFill>
            <a:schemeClr val="accent5"/>
          </a:solidFill>
        </p:spPr>
        <p:txBody>
          <a:bodyPr>
            <a:normAutofit fontScale="92500" lnSpcReduction="10000"/>
          </a:bodyPr>
          <a:lstStyle/>
          <a:p>
            <a:pPr marL="0" lvl="1" indent="0" algn="ctr">
              <a:buNone/>
            </a:pPr>
            <a:r>
              <a:rPr lang="en-US" sz="2600" b="1" dirty="0"/>
              <a:t>One Word Check - In </a:t>
            </a:r>
          </a:p>
          <a:p>
            <a:pPr lvl="1"/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Name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What cohort did you participate with or what community do you represent?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 one word - How are you showing up today?</a:t>
            </a:r>
          </a:p>
          <a:p>
            <a:pPr lvl="1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5C0B-19FB-954B-532A-0A68CAC4E0E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41916" y="1094063"/>
            <a:ext cx="4932306" cy="40598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Overview of the Day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i="1" dirty="0"/>
              <a:t>Welcome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i="1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i="1" dirty="0"/>
              <a:t>Re-center on NLBC Project Outcomes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i="1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i="1" dirty="0"/>
              <a:t>Cohort Projects &amp; Ecumenical Summary Presentations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i="1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i="1" dirty="0"/>
              <a:t>Break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i="1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i="1" dirty="0"/>
              <a:t>Activities: What We Build Together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i="1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i="1" dirty="0"/>
              <a:t>Next Steps/ Acknowledgments</a:t>
            </a:r>
            <a:endParaRPr lang="en-US" dirty="0"/>
          </a:p>
        </p:txBody>
      </p:sp>
      <p:pic>
        <p:nvPicPr>
          <p:cNvPr id="2" name="Picture 1" descr="A green and orange text&#10;&#10;AI-generated content may be incorrect.">
            <a:extLst>
              <a:ext uri="{FF2B5EF4-FFF2-40B4-BE49-F238E27FC236}">
                <a16:creationId xmlns:a16="http://schemas.microsoft.com/office/drawing/2014/main" id="{9C56D4B2-570F-188B-4421-7C5157403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310" y="6410036"/>
            <a:ext cx="3065521" cy="33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39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C83E0-E8E6-4117-F5B0-5800C1E71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Cohesion Activity: “What We Built Together”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B4D36-A8C3-36C5-FB0F-808054636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small groups of 4 or 5, participants dialogue about the following questions. </a:t>
            </a:r>
          </a:p>
          <a:p>
            <a:endParaRPr lang="en-US" dirty="0"/>
          </a:p>
          <a:p>
            <a:r>
              <a:rPr lang="en-US" dirty="0"/>
              <a:t>•	What strengthened trust and connection</a:t>
            </a:r>
          </a:p>
          <a:p>
            <a:r>
              <a:rPr lang="en-US" dirty="0"/>
              <a:t>•	What created belonging and inclusion</a:t>
            </a:r>
          </a:p>
          <a:p>
            <a:r>
              <a:rPr lang="en-US" dirty="0"/>
              <a:t>•	What participants want to carry forward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984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E38A4-F436-D7A0-DF5C-DDFE92592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F80BA-D123-1A37-155A-1171E925E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64" y="102021"/>
            <a:ext cx="9779183" cy="1371697"/>
          </a:xfrm>
        </p:spPr>
        <p:txBody>
          <a:bodyPr/>
          <a:lstStyle/>
          <a:p>
            <a:r>
              <a:rPr lang="en-US" dirty="0"/>
              <a:t>An Open Conversation – Phase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38E1F-B99B-6214-2A9B-EC0959D08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Discussion prompts:</a:t>
            </a:r>
          </a:p>
          <a:p>
            <a:pPr lvl="0"/>
            <a:r>
              <a:rPr lang="en-US" dirty="0"/>
              <a:t>What should Phase II evolve into?</a:t>
            </a:r>
          </a:p>
          <a:p>
            <a:pPr lvl="0"/>
            <a:r>
              <a:rPr lang="en-US" dirty="0"/>
              <a:t>What considerations are critical moving forward?</a:t>
            </a:r>
          </a:p>
          <a:p>
            <a:pPr lvl="0"/>
            <a:r>
              <a:rPr lang="en-US" dirty="0"/>
              <a:t>What resources, training, or skills are needed?</a:t>
            </a:r>
          </a:p>
          <a:p>
            <a:r>
              <a:rPr lang="en-US" dirty="0"/>
              <a:t>Anything else we need to consider?</a:t>
            </a:r>
          </a:p>
        </p:txBody>
      </p:sp>
    </p:spTree>
    <p:extLst>
      <p:ext uri="{BB962C8B-B14F-4D97-AF65-F5344CB8AC3E}">
        <p14:creationId xmlns:p14="http://schemas.microsoft.com/office/powerpoint/2010/main" val="2154170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5E88C-457B-8E25-8028-DDB2C35FF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124" y="1400176"/>
            <a:ext cx="4953001" cy="3967018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000" dirty="0"/>
              <a:t>Next Steps</a:t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3200" b="0" dirty="0"/>
              <a:t>•Interest form was emailed; expect a call to encourage completion of the interest form</a:t>
            </a:r>
            <a:br>
              <a:rPr lang="en-US" sz="3200" b="0" dirty="0"/>
            </a:br>
            <a:r>
              <a:rPr lang="en-US" sz="3200" b="0" dirty="0"/>
              <a:t/>
            </a:r>
            <a:br>
              <a:rPr lang="en-US" sz="3200" b="0" dirty="0"/>
            </a:br>
            <a:r>
              <a:rPr lang="en-US" sz="3200" b="0" dirty="0"/>
              <a:t>•Plan a future mixer to report back on Phase II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56BD475-641A-8AB2-57BB-C1AB4D9CA4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5455" b="5455"/>
          <a:stretch/>
        </p:blipFill>
        <p:spPr>
          <a:xfrm>
            <a:off x="7482583" y="1225550"/>
            <a:ext cx="4134741" cy="3967018"/>
          </a:xfrm>
          <a:prstGeom prst="ellipse">
            <a:avLst/>
          </a:prstGeom>
          <a:solidFill>
            <a:srgbClr val="DAE5EF"/>
          </a:solidFill>
        </p:spPr>
      </p:pic>
    </p:spTree>
    <p:extLst>
      <p:ext uri="{BB962C8B-B14F-4D97-AF65-F5344CB8AC3E}">
        <p14:creationId xmlns:p14="http://schemas.microsoft.com/office/powerpoint/2010/main" val="2554159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37960-CE96-1AED-1D98-E031EA1B7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Acknowledgements/ Closing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874B2-0BB9-4647-072F-E179CB792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865" y="2392218"/>
            <a:ext cx="9779182" cy="2013528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r>
              <a:rPr lang="en-US" sz="3200" b="1" dirty="0">
                <a:solidFill>
                  <a:schemeClr val="accent1"/>
                </a:solidFill>
              </a:rPr>
              <a:t>One-word reflection or gratitude round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608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1C753FD-96EC-101A-B8A4-5F69A189B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345" y="1080655"/>
            <a:ext cx="5270048" cy="3826904"/>
          </a:xfrm>
        </p:spPr>
        <p:txBody>
          <a:bodyPr/>
          <a:lstStyle/>
          <a:p>
            <a:r>
              <a:rPr lang="en-US" sz="5400" dirty="0"/>
              <a:t>Your Participation Makes the Difference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5400" dirty="0"/>
              <a:t>Thank you!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43BF74F-170C-DFBF-7CC2-15780E4997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7FB493-0BBC-718E-2F11-E99D9C1B6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666" y="1172072"/>
            <a:ext cx="4505334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73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1465373-738E-AE00-9F76-0C06C38E3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884959"/>
            <a:ext cx="5370368" cy="537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16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6D7D1-836E-79AE-D2A3-EB606F43F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881" y="1537907"/>
            <a:ext cx="4554847" cy="1134513"/>
          </a:xfrm>
        </p:spPr>
        <p:txBody>
          <a:bodyPr>
            <a:normAutofit/>
          </a:bodyPr>
          <a:lstStyle/>
          <a:p>
            <a:r>
              <a:rPr lang="en-US" dirty="0"/>
              <a:t>Welcome</a:t>
            </a:r>
          </a:p>
        </p:txBody>
      </p:sp>
      <p:pic>
        <p:nvPicPr>
          <p:cNvPr id="5" name="Picture 4" descr="A logo with a tree and text&#10;&#10;AI-generated content may be incorrect.">
            <a:extLst>
              <a:ext uri="{FF2B5EF4-FFF2-40B4-BE49-F238E27FC236}">
                <a16:creationId xmlns:a16="http://schemas.microsoft.com/office/drawing/2014/main" id="{803CD6AC-EA33-A98E-E584-FFF4F5733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481" y="651217"/>
            <a:ext cx="1485683" cy="1566158"/>
          </a:xfrm>
          <a:prstGeom prst="rect">
            <a:avLst/>
          </a:prstGeom>
        </p:spPr>
      </p:pic>
      <p:pic>
        <p:nvPicPr>
          <p:cNvPr id="7" name="Picture 6" descr="A green and orange text&#10;&#10;AI-generated content may be incorrect.">
            <a:extLst>
              <a:ext uri="{FF2B5EF4-FFF2-40B4-BE49-F238E27FC236}">
                <a16:creationId xmlns:a16="http://schemas.microsoft.com/office/drawing/2014/main" id="{3B73B11A-13E0-842D-233B-31857E57E8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13" y="2907892"/>
            <a:ext cx="4351981" cy="521108"/>
          </a:xfrm>
          <a:prstGeom prst="rect">
            <a:avLst/>
          </a:prstGeom>
        </p:spPr>
      </p:pic>
      <p:pic>
        <p:nvPicPr>
          <p:cNvPr id="9" name="Picture 8" descr="A logo for a company&#10;&#10;AI-generated content may be incorrect.">
            <a:extLst>
              <a:ext uri="{FF2B5EF4-FFF2-40B4-BE49-F238E27FC236}">
                <a16:creationId xmlns:a16="http://schemas.microsoft.com/office/drawing/2014/main" id="{4A75FC81-B010-F42E-9EDC-C18D4613DD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981" y="4400440"/>
            <a:ext cx="1532183" cy="1525374"/>
          </a:xfrm>
          <a:prstGeom prst="rect">
            <a:avLst/>
          </a:prstGeom>
        </p:spPr>
      </p:pic>
      <p:pic>
        <p:nvPicPr>
          <p:cNvPr id="11" name="Picture 10" descr="A logo with people in the middle&#10;&#10;AI-generated content may be incorrect.">
            <a:extLst>
              <a:ext uri="{FF2B5EF4-FFF2-40B4-BE49-F238E27FC236}">
                <a16:creationId xmlns:a16="http://schemas.microsoft.com/office/drawing/2014/main" id="{A671BD5B-ED11-2254-9ED3-433D87BBB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481" y="2483941"/>
            <a:ext cx="1566158" cy="15661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4B499B-B219-0B4F-9ADF-84DDE7837D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559" y="2703156"/>
            <a:ext cx="2083560" cy="11277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540F24-F3DB-F645-3CA8-F5B031852F04}"/>
              </a:ext>
            </a:extLst>
          </p:cNvPr>
          <p:cNvSpPr txBox="1"/>
          <p:nvPr/>
        </p:nvSpPr>
        <p:spPr>
          <a:xfrm>
            <a:off x="5496317" y="1662545"/>
            <a:ext cx="461665" cy="4378037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Design Team – Helped Steer the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FA38B6-A467-E108-3F8A-9CC98C130C27}"/>
              </a:ext>
            </a:extLst>
          </p:cNvPr>
          <p:cNvSpPr txBox="1"/>
          <p:nvPr/>
        </p:nvSpPr>
        <p:spPr>
          <a:xfrm>
            <a:off x="8200419" y="1754909"/>
            <a:ext cx="461665" cy="383309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b="1" dirty="0"/>
              <a:t>Administrator and Technical Provider</a:t>
            </a:r>
          </a:p>
        </p:txBody>
      </p:sp>
    </p:spTree>
    <p:extLst>
      <p:ext uri="{BB962C8B-B14F-4D97-AF65-F5344CB8AC3E}">
        <p14:creationId xmlns:p14="http://schemas.microsoft.com/office/powerpoint/2010/main" val="379868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8F4B3-774C-16EE-2835-F381F321F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8885C-DD8E-8F98-BC9D-3F5D84FB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528" y="92365"/>
            <a:ext cx="9836727" cy="141316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NLBC Background– Building and Strengthening Resident Capacity </a:t>
            </a:r>
            <a:br>
              <a:rPr lang="en-US" sz="3600" dirty="0"/>
            </a:b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4" name="Picture 3" descr="A green and orange text&#10;&#10;AI-generated content may be incorrect.">
            <a:extLst>
              <a:ext uri="{FF2B5EF4-FFF2-40B4-BE49-F238E27FC236}">
                <a16:creationId xmlns:a16="http://schemas.microsoft.com/office/drawing/2014/main" id="{AA48BA17-327B-C7EB-9D4D-E8FC0044E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492" y="6435932"/>
            <a:ext cx="3814618" cy="413250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F1434D7-6E93-3F0C-4931-ADE0C2BBAD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3696345"/>
              </p:ext>
            </p:extLst>
          </p:nvPr>
        </p:nvGraphicFramePr>
        <p:xfrm>
          <a:off x="812800" y="1173018"/>
          <a:ext cx="10381672" cy="5262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35150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C46CF9-8DE8-40FF-C45C-6D8D2A74B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870" y="586057"/>
            <a:ext cx="11150119" cy="62719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C2D9F4-0444-B1C1-648A-12B4E26B3939}"/>
              </a:ext>
            </a:extLst>
          </p:cNvPr>
          <p:cNvSpPr txBox="1"/>
          <p:nvPr/>
        </p:nvSpPr>
        <p:spPr>
          <a:xfrm>
            <a:off x="3519055" y="5615709"/>
            <a:ext cx="541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9 - Month Process (Typically 12-15 months)</a:t>
            </a:r>
          </a:p>
        </p:txBody>
      </p:sp>
    </p:spTree>
    <p:extLst>
      <p:ext uri="{BB962C8B-B14F-4D97-AF65-F5344CB8AC3E}">
        <p14:creationId xmlns:p14="http://schemas.microsoft.com/office/powerpoint/2010/main" val="1367629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5E29E-E666-479B-3A1D-8CA30643F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Team Acknowledgments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6427E-C361-7689-803C-807442A1B736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59436" indent="0">
              <a:buNone/>
            </a:pPr>
            <a:r>
              <a:rPr lang="en-US" sz="3200" b="1" dirty="0"/>
              <a:t>Thank you to Design Team Leads</a:t>
            </a:r>
          </a:p>
          <a:p>
            <a:pPr marL="59436" indent="0">
              <a:buNone/>
            </a:pPr>
            <a:endParaRPr lang="en-US" sz="32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1C63D9-CC32-15C5-6B73-8E3D26563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744" y="3609115"/>
            <a:ext cx="1536325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16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92">
            <a:extLst>
              <a:ext uri="{FF2B5EF4-FFF2-40B4-BE49-F238E27FC236}">
                <a16:creationId xmlns:a16="http://schemas.microsoft.com/office/drawing/2014/main" id="{2F2CB355-73D8-472A-8328-C5855040C3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13BF5AD-111B-4299-A685-4C29955594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60033D24-041F-4531-B6D9-14203ED6EC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25EE4D65-E16D-45D4-9BF6-92C256704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B3D4B0-8136-1317-2880-FA0B49E2A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290" y="1041401"/>
            <a:ext cx="3079006" cy="234526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b="1"/>
              <a:t>*Aloha*Alii*Bula*Fakaalofa lahi atu*Hafa adai*Iokwe*Ia orana*Kia orana*Kia Ora*Ko na Mauri*Malo e lelei*Mogethin*Talofa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C77F8D9-8FF7-07E2-1ECD-252E1B8B7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9431" y="3657596"/>
            <a:ext cx="3092865" cy="19334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>
                <a:solidFill>
                  <a:schemeClr val="tx1"/>
                </a:solidFill>
              </a:rPr>
              <a:t>National Pacific Islander Education Network (NPIEN) Projects</a:t>
            </a:r>
            <a:endParaRPr lang="en-US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C367F7A0-5DE7-4139-A8E3-CE186C2FD4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6432130" cy="470509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Content Placeholder 3" descr="Palm trees on a beach during sunset&#10;&#10;Description automatically generated">
            <a:extLst>
              <a:ext uri="{FF2B5EF4-FFF2-40B4-BE49-F238E27FC236}">
                <a16:creationId xmlns:a16="http://schemas.microsoft.com/office/drawing/2014/main" id="{E0831E82-923D-4AB2-C93D-2C203D35EA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 t="18289" b="26139"/>
          <a:stretch/>
        </p:blipFill>
        <p:spPr>
          <a:xfrm>
            <a:off x="1259058" y="1253744"/>
            <a:ext cx="6099175" cy="2253996"/>
          </a:xfrm>
          <a:prstGeom prst="rect">
            <a:avLst/>
          </a:prstGeom>
        </p:spPr>
      </p:pic>
      <p:pic>
        <p:nvPicPr>
          <p:cNvPr id="11" name="Content Placeholder 10" descr="A couple of women in yellow skirts and flowers on a dock&#10;&#10;Description automatically generated">
            <a:extLst>
              <a:ext uri="{FF2B5EF4-FFF2-40B4-BE49-F238E27FC236}">
                <a16:creationId xmlns:a16="http://schemas.microsoft.com/office/drawing/2014/main" id="{D4B31C2D-AC9C-B147-6428-5BCDF13FC46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rcRect t="33465" r="2" b="6069"/>
          <a:stretch/>
        </p:blipFill>
        <p:spPr>
          <a:xfrm>
            <a:off x="1259185" y="3509771"/>
            <a:ext cx="6099048" cy="2120561"/>
          </a:xfrm>
          <a:prstGeom prst="rect">
            <a:avLst/>
          </a:prstGeom>
        </p:spPr>
      </p:pic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D05E8B8-8456-43C7-A19F-DD5F381334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9431" y="3509772"/>
            <a:ext cx="3074977" cy="123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926FAA9-F1BE-9DA1-03C8-C542A6FCC4D6}"/>
              </a:ext>
            </a:extLst>
          </p:cNvPr>
          <p:cNvSpPr txBox="1"/>
          <p:nvPr/>
        </p:nvSpPr>
        <p:spPr>
          <a:xfrm>
            <a:off x="4836389" y="3307685"/>
            <a:ext cx="2521844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BY-NC-ND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EFE954-0BDF-3BCE-74DC-D3341F6C9FF4}"/>
              </a:ext>
            </a:extLst>
          </p:cNvPr>
          <p:cNvSpPr txBox="1"/>
          <p:nvPr/>
        </p:nvSpPr>
        <p:spPr>
          <a:xfrm>
            <a:off x="5158593" y="5430277"/>
            <a:ext cx="2199640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847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7E14F-D769-D1DF-C562-A793A332B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30,000 islands, 2,000 languages</a:t>
            </a:r>
          </a:p>
        </p:txBody>
      </p:sp>
      <p:pic>
        <p:nvPicPr>
          <p:cNvPr id="4" name="Content Placeholder 3" descr="A map of different countries/regions&#10;&#10;Description automatically generated">
            <a:extLst>
              <a:ext uri="{FF2B5EF4-FFF2-40B4-BE49-F238E27FC236}">
                <a16:creationId xmlns:a16="http://schemas.microsoft.com/office/drawing/2014/main" id="{6804AA30-7F4B-F257-5CA3-CDE877EBE3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937528" y="1949224"/>
            <a:ext cx="10261726" cy="401403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FCCB53-4818-1124-6D6E-6F6B45BD9955}"/>
              </a:ext>
            </a:extLst>
          </p:cNvPr>
          <p:cNvSpPr txBox="1"/>
          <p:nvPr/>
        </p:nvSpPr>
        <p:spPr>
          <a:xfrm>
            <a:off x="3543300" y="5875338"/>
            <a:ext cx="5105400" cy="3175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3"/>
              </a:rPr>
              <a:t>This Photo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by Unknown author is licensed under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4"/>
              </a:rPr>
              <a:t>CC BY-SA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0210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CE562BF-B382-4FD1-8049-FAF4DE8C50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E73D21-A8AA-4E63-820A-1DB4212D61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1329F5-8963-C7CB-36D5-5946E5183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101" y="982132"/>
            <a:ext cx="6354633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b="1" dirty="0"/>
              <a:t>NPIEN's </a:t>
            </a:r>
            <a:r>
              <a:rPr lang="en-US" sz="3700" b="1"/>
              <a:t>Village </a:t>
            </a:r>
            <a:r>
              <a:rPr lang="en-US" sz="3700" b="1" dirty="0"/>
              <a:t>Team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54055AB-0E75-45E9-B100-083C2BC41E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77057" y="2400639"/>
            <a:ext cx="57607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E61502E-B892-C261-7055-97B54318B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385" y="2556932"/>
            <a:ext cx="6380065" cy="3318936"/>
          </a:xfrm>
        </p:spPr>
        <p:txBody>
          <a:bodyPr>
            <a:normAutofit/>
          </a:bodyPr>
          <a:lstStyle/>
          <a:p>
            <a:r>
              <a:rPr lang="en-US" sz="2000" b="1" dirty="0"/>
              <a:t>NPIEN Board of Directors: Dr. D. Kalani Heinz, President, Wayne Manu. President Elect, Alicia </a:t>
            </a:r>
            <a:r>
              <a:rPr lang="en-US" sz="2000" b="1" dirty="0" err="1"/>
              <a:t>Megofna</a:t>
            </a:r>
            <a:r>
              <a:rPr lang="en-US" sz="2000" b="1" dirty="0"/>
              <a:t>, Director, Cliff </a:t>
            </a:r>
            <a:r>
              <a:rPr lang="en-US" sz="2000" b="1" dirty="0" err="1"/>
              <a:t>Kusaba</a:t>
            </a:r>
            <a:r>
              <a:rPr lang="en-US" sz="2000" b="1" dirty="0"/>
              <a:t>, Director***</a:t>
            </a:r>
            <a:endParaRPr lang="en-US" sz="2000"/>
          </a:p>
          <a:p>
            <a:pPr>
              <a:buSzPct val="114999"/>
            </a:pPr>
            <a:r>
              <a:rPr lang="en-US" sz="2000" b="1"/>
              <a:t>Dr. Victor Thompson, Executive Director</a:t>
            </a:r>
            <a:endParaRPr lang="en-US" sz="2000" b="1" dirty="0"/>
          </a:p>
          <a:p>
            <a:pPr>
              <a:buSzPct val="114999"/>
            </a:pPr>
            <a:r>
              <a:rPr lang="en-US" sz="2000" b="1" dirty="0"/>
              <a:t>NPIEN Staff: Project Assistant, </a:t>
            </a:r>
            <a:r>
              <a:rPr lang="en-US" sz="2000" b="1" dirty="0" err="1"/>
              <a:t>Elepise</a:t>
            </a:r>
            <a:r>
              <a:rPr lang="en-US" sz="2000" b="1" dirty="0"/>
              <a:t> Leiataua, Staff Members </a:t>
            </a:r>
            <a:r>
              <a:rPr lang="en-US" sz="2000" b="1" dirty="0" err="1"/>
              <a:t>Alofaifo</a:t>
            </a:r>
            <a:r>
              <a:rPr lang="en-US" sz="2000" b="1" dirty="0"/>
              <a:t> </a:t>
            </a:r>
            <a:r>
              <a:rPr lang="en-US" sz="2000" b="1" dirty="0" err="1"/>
              <a:t>Faleono</a:t>
            </a:r>
            <a:r>
              <a:rPr lang="en-US" sz="2000" b="1" dirty="0"/>
              <a:t>***, Maegan Bautista, Gene Alyanah</a:t>
            </a:r>
          </a:p>
          <a:p>
            <a:pPr>
              <a:buSzPct val="114999"/>
            </a:pPr>
            <a:r>
              <a:rPr lang="en-US" sz="2000" b="1"/>
              <a:t>*** = North Long Beach Residents</a:t>
            </a:r>
            <a:endParaRPr lang="en-US" sz="2000" b="1" dirty="0"/>
          </a:p>
          <a:p>
            <a:pPr>
              <a:buSzPct val="114999"/>
            </a:pPr>
            <a:endParaRPr lang="en-US" b="1" dirty="0"/>
          </a:p>
        </p:txBody>
      </p:sp>
      <p:pic>
        <p:nvPicPr>
          <p:cNvPr id="7" name="Picture 6" descr="A palm trees on a beach&#10;&#10;Description automatically generated">
            <a:extLst>
              <a:ext uri="{FF2B5EF4-FFF2-40B4-BE49-F238E27FC236}">
                <a16:creationId xmlns:a16="http://schemas.microsoft.com/office/drawing/2014/main" id="{2F8403CF-4019-A5A9-FE0F-C392EEFDFC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rcRect r="-3" b="2952"/>
          <a:stretch/>
        </p:blipFill>
        <p:spPr>
          <a:xfrm>
            <a:off x="8137325" y="1158024"/>
            <a:ext cx="2839277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pic>
        <p:nvPicPr>
          <p:cNvPr id="4" name="Content Placeholder 3" descr="A aerial view of a body of water with islands with Raja Ampat Islands in the background&#10;&#10;Description automatically generated">
            <a:extLst>
              <a:ext uri="{FF2B5EF4-FFF2-40B4-BE49-F238E27FC236}">
                <a16:creationId xmlns:a16="http://schemas.microsoft.com/office/drawing/2014/main" id="{E5669BA3-D68E-B524-9185-F7171AB960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rcRect l="10701" r="221" b="1"/>
          <a:stretch/>
        </p:blipFill>
        <p:spPr>
          <a:xfrm>
            <a:off x="8135453" y="3631646"/>
            <a:ext cx="2843021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5F7734-55D2-1872-A7C8-BBC1BD8AA3F7}"/>
              </a:ext>
            </a:extLst>
          </p:cNvPr>
          <p:cNvSpPr txBox="1"/>
          <p:nvPr/>
        </p:nvSpPr>
        <p:spPr>
          <a:xfrm>
            <a:off x="8778834" y="5498135"/>
            <a:ext cx="2199640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28D428-0F49-A41F-7463-3E3B58AE241C}"/>
              </a:ext>
            </a:extLst>
          </p:cNvPr>
          <p:cNvSpPr txBox="1"/>
          <p:nvPr/>
        </p:nvSpPr>
        <p:spPr>
          <a:xfrm>
            <a:off x="8643912" y="3024513"/>
            <a:ext cx="2332690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BY-SA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513908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45331398_Win32_SL_V13" id="{C59E605D-C281-4A06-BDA0-E97A35AC3AA8}" vid="{25D1D206-DA25-4050-926A-BD6D3A1B506F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AA6A711-2C3F-4EC0-B88B-62D7408511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5A8381C-73EB-48EA-B45F-7B7C8C7DF4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E98C35-9ECE-4425-BCBA-00E118C705CE}">
  <ds:schemaRefs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sharepoint/v3"/>
    <ds:schemaRef ds:uri="230e9df3-be65-4c73-a93b-d1236ebd677e"/>
    <ds:schemaRef ds:uri="http://schemas.microsoft.com/office/2006/metadata/properties"/>
    <ds:schemaRef ds:uri="http://schemas.microsoft.com/office/2006/documentManagement/types"/>
    <ds:schemaRef ds:uri="16c05727-aa75-4e4a-9b5f-8a80a1165891"/>
    <ds:schemaRef ds:uri="http://schemas.microsoft.com/office/infopath/2007/PartnerControls"/>
    <ds:schemaRef ds:uri="71af3243-3dd4-4a8d-8c0d-dd76da1f02a5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{81676714-9900-41F0-838F-BCF60662A89B}TF0e83fa2d-9a66-4e5e-9e82-acc620be7a498e277179_win32-f234380521c6</Template>
  <TotalTime>1151</TotalTime>
  <Words>1092</Words>
  <Application>Microsoft Office PowerPoint</Application>
  <PresentationFormat>Widescreen</PresentationFormat>
  <Paragraphs>136</Paragraphs>
  <Slides>25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Garamond</vt:lpstr>
      <vt:lpstr>Neue Haas Grotesk Text Pro</vt:lpstr>
      <vt:lpstr>Segoe UI</vt:lpstr>
      <vt:lpstr>Tenorite</vt:lpstr>
      <vt:lpstr>Custom</vt:lpstr>
      <vt:lpstr>Organic</vt:lpstr>
      <vt:lpstr>North Long Beach Collaborative     Welcome  Trust - Community - Leadership   </vt:lpstr>
      <vt:lpstr>Centering the Day </vt:lpstr>
      <vt:lpstr>Welcome</vt:lpstr>
      <vt:lpstr>NLBC Background– Building and Strengthening Resident Capacity   </vt:lpstr>
      <vt:lpstr>PowerPoint Presentation</vt:lpstr>
      <vt:lpstr>Design Team Acknowledgments</vt:lpstr>
      <vt:lpstr>*Aloha*Alii*Bula*Fakaalofa lahi atu*Hafa adai*Iokwe*Ia orana*Kia orana*Kia Ora*Ko na Mauri*Malo e lelei*Mogethin*Talofa</vt:lpstr>
      <vt:lpstr>30,000 islands, 2,000 languages</vt:lpstr>
      <vt:lpstr>NPIEN's Village Team</vt:lpstr>
      <vt:lpstr>Five Villages: The School Partners Paramount Unified School District# and Long Beach Unified School District** </vt:lpstr>
      <vt:lpstr>The Aloha Leadership Project: Bringing Aloha/Kindness to the Schools</vt:lpstr>
      <vt:lpstr>The School Safety Plan:  Identifying School Safety Needs </vt:lpstr>
      <vt:lpstr>Examples of School Safety Plan Projects</vt:lpstr>
      <vt:lpstr>Examples of Aloha Leadership,  Kindness Projects</vt:lpstr>
      <vt:lpstr>Mahalo to LBCEI, The Non Profit Partnership, and Cal Wellness for this opportunity</vt:lpstr>
      <vt:lpstr>PowerPoint Presentation</vt:lpstr>
      <vt:lpstr>Types of Events Adults Requested  Continued importance of culture and healing events More frequent mentions of health &amp; wellness, resource fairs, and family events Broader focus on community support and practical resources </vt:lpstr>
      <vt:lpstr>PowerPoint Presentation</vt:lpstr>
      <vt:lpstr>Group Picture/  5 – Minute Break</vt:lpstr>
      <vt:lpstr>Social Cohesion Activity: “What We Built Together”</vt:lpstr>
      <vt:lpstr>An Open Conversation – Phase II</vt:lpstr>
      <vt:lpstr>Next Steps  •Interest form was emailed; expect a call to encourage completion of the interest form  •Plan a future mixer to report back on Phase II </vt:lpstr>
      <vt:lpstr>Acknowledgements/ Closing</vt:lpstr>
      <vt:lpstr>Your Participation Makes the Difference  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 Long Beach Collaborative     Welcome  Trust - Community - Leadership   </dc:title>
  <dc:creator>Ana Lopez</dc:creator>
  <cp:lastModifiedBy>Willis</cp:lastModifiedBy>
  <cp:revision>60</cp:revision>
  <dcterms:created xsi:type="dcterms:W3CDTF">2025-09-10T16:57:06Z</dcterms:created>
  <dcterms:modified xsi:type="dcterms:W3CDTF">2026-05-21T20:54:48Z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